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61" r:id="rId3"/>
    <p:sldId id="7340" r:id="rId4"/>
    <p:sldId id="7326" r:id="rId6"/>
    <p:sldId id="7342" r:id="rId7"/>
    <p:sldId id="7341" r:id="rId8"/>
    <p:sldId id="7327" r:id="rId9"/>
    <p:sldId id="729" r:id="rId10"/>
    <p:sldId id="735" r:id="rId11"/>
    <p:sldId id="7328" r:id="rId12"/>
    <p:sldId id="722" r:id="rId13"/>
    <p:sldId id="7329" r:id="rId14"/>
    <p:sldId id="743" r:id="rId15"/>
    <p:sldId id="714" r:id="rId16"/>
    <p:sldId id="7330" r:id="rId17"/>
    <p:sldId id="7331" r:id="rId18"/>
    <p:sldId id="740" r:id="rId19"/>
    <p:sldId id="7307" r:id="rId20"/>
    <p:sldId id="7308" r:id="rId21"/>
    <p:sldId id="7309" r:id="rId22"/>
    <p:sldId id="7310" r:id="rId23"/>
    <p:sldId id="7311" r:id="rId24"/>
    <p:sldId id="7312" r:id="rId25"/>
    <p:sldId id="7313" r:id="rId26"/>
    <p:sldId id="7316" r:id="rId27"/>
    <p:sldId id="7314" r:id="rId28"/>
    <p:sldId id="7315" r:id="rId29"/>
    <p:sldId id="7318" r:id="rId30"/>
    <p:sldId id="7324" r:id="rId31"/>
    <p:sldId id="7319" r:id="rId32"/>
    <p:sldId id="7322" r:id="rId33"/>
    <p:sldId id="7321" r:id="rId34"/>
    <p:sldId id="7323" r:id="rId35"/>
    <p:sldId id="7320" r:id="rId36"/>
    <p:sldId id="742" r:id="rId37"/>
    <p:sldId id="7339" r:id="rId38"/>
    <p:sldId id="7333" r:id="rId39"/>
    <p:sldId id="7334" r:id="rId40"/>
    <p:sldId id="746" r:id="rId41"/>
    <p:sldId id="7336" r:id="rId42"/>
    <p:sldId id="749" r:id="rId43"/>
    <p:sldId id="748" r:id="rId44"/>
    <p:sldId id="782" r:id="rId45"/>
    <p:sldId id="7338" r:id="rId46"/>
  </p:sldIdLst>
  <p:sldSz cx="12192000" cy="6858000"/>
  <p:notesSz cx="6858000" cy="9144000"/>
  <p:custDataLst>
    <p:tags r:id="rId5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1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672" y="8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0" Type="http://schemas.openxmlformats.org/officeDocument/2006/relationships/tags" Target="tags/tag34.xml"/><Relationship Id="rId5" Type="http://schemas.openxmlformats.org/officeDocument/2006/relationships/notesMaster" Target="notesMasters/notesMaster1.xml"/><Relationship Id="rId49" Type="http://schemas.openxmlformats.org/officeDocument/2006/relationships/tableStyles" Target="tableStyles.xml"/><Relationship Id="rId48" Type="http://schemas.openxmlformats.org/officeDocument/2006/relationships/viewProps" Target="viewProps.xml"/><Relationship Id="rId47" Type="http://schemas.openxmlformats.org/officeDocument/2006/relationships/presProps" Target="presProps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9569E-A521-4657-B55A-A7299CB8310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5131F-5665-419E-A5A5-B4EA6913A42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36451-B94C-4E43-AD4F-3DAB3991970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 userDrawn="1"/>
        </p:nvSpPr>
        <p:spPr bwMode="auto">
          <a:xfrm>
            <a:off x="10688828" y="5814003"/>
            <a:ext cx="1503171" cy="1043997"/>
          </a:xfrm>
          <a:custGeom>
            <a:avLst/>
            <a:gdLst>
              <a:gd name="T0" fmla="*/ 1597 w 1649"/>
              <a:gd name="T1" fmla="*/ 1 h 1145"/>
              <a:gd name="T2" fmla="*/ 1350 w 1649"/>
              <a:gd name="T3" fmla="*/ 81 h 1145"/>
              <a:gd name="T4" fmla="*/ 1198 w 1649"/>
              <a:gd name="T5" fmla="*/ 249 h 1145"/>
              <a:gd name="T6" fmla="*/ 1092 w 1649"/>
              <a:gd name="T7" fmla="*/ 456 h 1145"/>
              <a:gd name="T8" fmla="*/ 982 w 1649"/>
              <a:gd name="T9" fmla="*/ 656 h 1145"/>
              <a:gd name="T10" fmla="*/ 826 w 1649"/>
              <a:gd name="T11" fmla="*/ 803 h 1145"/>
              <a:gd name="T12" fmla="*/ 692 w 1649"/>
              <a:gd name="T13" fmla="*/ 848 h 1145"/>
              <a:gd name="T14" fmla="*/ 511 w 1649"/>
              <a:gd name="T15" fmla="*/ 827 h 1145"/>
              <a:gd name="T16" fmla="*/ 329 w 1649"/>
              <a:gd name="T17" fmla="*/ 811 h 1145"/>
              <a:gd name="T18" fmla="*/ 285 w 1649"/>
              <a:gd name="T19" fmla="*/ 824 h 1145"/>
              <a:gd name="T20" fmla="*/ 242 w 1649"/>
              <a:gd name="T21" fmla="*/ 840 h 1145"/>
              <a:gd name="T22" fmla="*/ 162 w 1649"/>
              <a:gd name="T23" fmla="*/ 882 h 1145"/>
              <a:gd name="T24" fmla="*/ 0 w 1649"/>
              <a:gd name="T25" fmla="*/ 1145 h 1145"/>
              <a:gd name="T26" fmla="*/ 1649 w 1649"/>
              <a:gd name="T27" fmla="*/ 1145 h 1145"/>
              <a:gd name="T28" fmla="*/ 1649 w 1649"/>
              <a:gd name="T29" fmla="*/ 1 h 1145"/>
              <a:gd name="T30" fmla="*/ 1597 w 1649"/>
              <a:gd name="T31" fmla="*/ 1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649" h="1145">
                <a:moveTo>
                  <a:pt x="1597" y="1"/>
                </a:moveTo>
                <a:cubicBezTo>
                  <a:pt x="1509" y="7"/>
                  <a:pt x="1423" y="31"/>
                  <a:pt x="1350" y="81"/>
                </a:cubicBezTo>
                <a:cubicBezTo>
                  <a:pt x="1287" y="125"/>
                  <a:pt x="1238" y="185"/>
                  <a:pt x="1198" y="249"/>
                </a:cubicBezTo>
                <a:cubicBezTo>
                  <a:pt x="1157" y="315"/>
                  <a:pt x="1125" y="386"/>
                  <a:pt x="1092" y="456"/>
                </a:cubicBezTo>
                <a:cubicBezTo>
                  <a:pt x="1059" y="525"/>
                  <a:pt x="1026" y="594"/>
                  <a:pt x="982" y="656"/>
                </a:cubicBezTo>
                <a:cubicBezTo>
                  <a:pt x="941" y="715"/>
                  <a:pt x="890" y="768"/>
                  <a:pt x="826" y="803"/>
                </a:cubicBezTo>
                <a:cubicBezTo>
                  <a:pt x="785" y="826"/>
                  <a:pt x="739" y="843"/>
                  <a:pt x="692" y="848"/>
                </a:cubicBezTo>
                <a:cubicBezTo>
                  <a:pt x="631" y="853"/>
                  <a:pt x="571" y="840"/>
                  <a:pt x="511" y="827"/>
                </a:cubicBezTo>
                <a:cubicBezTo>
                  <a:pt x="452" y="814"/>
                  <a:pt x="390" y="800"/>
                  <a:pt x="329" y="811"/>
                </a:cubicBezTo>
                <a:cubicBezTo>
                  <a:pt x="314" y="814"/>
                  <a:pt x="299" y="818"/>
                  <a:pt x="285" y="824"/>
                </a:cubicBezTo>
                <a:cubicBezTo>
                  <a:pt x="270" y="829"/>
                  <a:pt x="256" y="835"/>
                  <a:pt x="242" y="840"/>
                </a:cubicBezTo>
                <a:cubicBezTo>
                  <a:pt x="214" y="851"/>
                  <a:pt x="187" y="865"/>
                  <a:pt x="162" y="882"/>
                </a:cubicBezTo>
                <a:cubicBezTo>
                  <a:pt x="74" y="943"/>
                  <a:pt x="20" y="1041"/>
                  <a:pt x="0" y="1145"/>
                </a:cubicBezTo>
                <a:cubicBezTo>
                  <a:pt x="1649" y="1145"/>
                  <a:pt x="1649" y="1145"/>
                  <a:pt x="1649" y="1145"/>
                </a:cubicBezTo>
                <a:cubicBezTo>
                  <a:pt x="1649" y="1"/>
                  <a:pt x="1649" y="1"/>
                  <a:pt x="1649" y="1"/>
                </a:cubicBezTo>
                <a:cubicBezTo>
                  <a:pt x="1632" y="0"/>
                  <a:pt x="1614" y="0"/>
                  <a:pt x="1597" y="1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583895" y="522620"/>
            <a:ext cx="468000" cy="468000"/>
            <a:chOff x="4021230" y="-295115"/>
            <a:chExt cx="864000" cy="864000"/>
          </a:xfrm>
        </p:grpSpPr>
        <p:sp>
          <p:nvSpPr>
            <p:cNvPr id="7" name="椭圆 6"/>
            <p:cNvSpPr/>
            <p:nvPr/>
          </p:nvSpPr>
          <p:spPr>
            <a:xfrm>
              <a:off x="4021230" y="-295115"/>
              <a:ext cx="864000" cy="864000"/>
            </a:xfrm>
            <a:prstGeom prst="ellipse">
              <a:avLst/>
            </a:prstGeom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/>
            </a:p>
          </p:txBody>
        </p:sp>
        <p:grpSp>
          <p:nvGrpSpPr>
            <p:cNvPr id="8" name="Group 4"/>
            <p:cNvGrpSpPr>
              <a:grpSpLocks noChangeAspect="1"/>
            </p:cNvGrpSpPr>
            <p:nvPr/>
          </p:nvGrpSpPr>
          <p:grpSpPr bwMode="auto">
            <a:xfrm>
              <a:off x="4244376" y="-57161"/>
              <a:ext cx="417708" cy="388092"/>
              <a:chOff x="1571" y="-2401"/>
              <a:chExt cx="2440" cy="2267"/>
            </a:xfrm>
            <a:solidFill>
              <a:schemeClr val="bg1"/>
            </a:solidFill>
          </p:grpSpPr>
          <p:sp>
            <p:nvSpPr>
              <p:cNvPr id="9" name="Freeform 5"/>
              <p:cNvSpPr>
                <a:spLocks noEditPoints="1"/>
              </p:cNvSpPr>
              <p:nvPr/>
            </p:nvSpPr>
            <p:spPr bwMode="auto">
              <a:xfrm>
                <a:off x="3138" y="-2117"/>
                <a:ext cx="873" cy="1455"/>
              </a:xfrm>
              <a:custGeom>
                <a:avLst/>
                <a:gdLst>
                  <a:gd name="T0" fmla="*/ 1130 w 1130"/>
                  <a:gd name="T1" fmla="*/ 1854 h 1883"/>
                  <a:gd name="T2" fmla="*/ 633 w 1130"/>
                  <a:gd name="T3" fmla="*/ 1137 h 1883"/>
                  <a:gd name="T4" fmla="*/ 839 w 1130"/>
                  <a:gd name="T5" fmla="*/ 849 h 1883"/>
                  <a:gd name="T6" fmla="*/ 848 w 1130"/>
                  <a:gd name="T7" fmla="*/ 450 h 1883"/>
                  <a:gd name="T8" fmla="*/ 618 w 1130"/>
                  <a:gd name="T9" fmla="*/ 125 h 1883"/>
                  <a:gd name="T10" fmla="*/ 239 w 1130"/>
                  <a:gd name="T11" fmla="*/ 0 h 1883"/>
                  <a:gd name="T12" fmla="*/ 88 w 1130"/>
                  <a:gd name="T13" fmla="*/ 19 h 1883"/>
                  <a:gd name="T14" fmla="*/ 43 w 1130"/>
                  <a:gd name="T15" fmla="*/ 30 h 1883"/>
                  <a:gd name="T16" fmla="*/ 74 w 1130"/>
                  <a:gd name="T17" fmla="*/ 63 h 1883"/>
                  <a:gd name="T18" fmla="*/ 188 w 1130"/>
                  <a:gd name="T19" fmla="*/ 217 h 1883"/>
                  <a:gd name="T20" fmla="*/ 196 w 1130"/>
                  <a:gd name="T21" fmla="*/ 231 h 1883"/>
                  <a:gd name="T22" fmla="*/ 212 w 1130"/>
                  <a:gd name="T23" fmla="*/ 231 h 1883"/>
                  <a:gd name="T24" fmla="*/ 227 w 1130"/>
                  <a:gd name="T25" fmla="*/ 229 h 1883"/>
                  <a:gd name="T26" fmla="*/ 239 w 1130"/>
                  <a:gd name="T27" fmla="*/ 228 h 1883"/>
                  <a:gd name="T28" fmla="*/ 528 w 1130"/>
                  <a:gd name="T29" fmla="*/ 347 h 1883"/>
                  <a:gd name="T30" fmla="*/ 648 w 1130"/>
                  <a:gd name="T31" fmla="*/ 636 h 1883"/>
                  <a:gd name="T32" fmla="*/ 528 w 1130"/>
                  <a:gd name="T33" fmla="*/ 926 h 1883"/>
                  <a:gd name="T34" fmla="*/ 239 w 1130"/>
                  <a:gd name="T35" fmla="*/ 1046 h 1883"/>
                  <a:gd name="T36" fmla="*/ 225 w 1130"/>
                  <a:gd name="T37" fmla="*/ 1045 h 1883"/>
                  <a:gd name="T38" fmla="*/ 213 w 1130"/>
                  <a:gd name="T39" fmla="*/ 1043 h 1883"/>
                  <a:gd name="T40" fmla="*/ 196 w 1130"/>
                  <a:gd name="T41" fmla="*/ 1042 h 1883"/>
                  <a:gd name="T42" fmla="*/ 188 w 1130"/>
                  <a:gd name="T43" fmla="*/ 1057 h 1883"/>
                  <a:gd name="T44" fmla="*/ 60 w 1130"/>
                  <a:gd name="T45" fmla="*/ 1226 h 1883"/>
                  <a:gd name="T46" fmla="*/ 0 w 1130"/>
                  <a:gd name="T47" fmla="*/ 1288 h 1883"/>
                  <a:gd name="T48" fmla="*/ 85 w 1130"/>
                  <a:gd name="T49" fmla="*/ 1271 h 1883"/>
                  <a:gd name="T50" fmla="*/ 222 w 1130"/>
                  <a:gd name="T51" fmla="*/ 1256 h 1883"/>
                  <a:gd name="T52" fmla="*/ 889 w 1130"/>
                  <a:gd name="T53" fmla="*/ 1860 h 1883"/>
                  <a:gd name="T54" fmla="*/ 891 w 1130"/>
                  <a:gd name="T55" fmla="*/ 1883 h 1883"/>
                  <a:gd name="T56" fmla="*/ 1130 w 1130"/>
                  <a:gd name="T57" fmla="*/ 1883 h 1883"/>
                  <a:gd name="T58" fmla="*/ 1130 w 1130"/>
                  <a:gd name="T59" fmla="*/ 1857 h 1883"/>
                  <a:gd name="T60" fmla="*/ 1130 w 1130"/>
                  <a:gd name="T61" fmla="*/ 1854 h 1883"/>
                  <a:gd name="T62" fmla="*/ 1130 w 1130"/>
                  <a:gd name="T63" fmla="*/ 1854 h 1883"/>
                  <a:gd name="T64" fmla="*/ 1130 w 1130"/>
                  <a:gd name="T65" fmla="*/ 1854 h 18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30" h="1883">
                    <a:moveTo>
                      <a:pt x="1130" y="1854"/>
                    </a:moveTo>
                    <a:cubicBezTo>
                      <a:pt x="1099" y="1544"/>
                      <a:pt x="911" y="1273"/>
                      <a:pt x="633" y="1137"/>
                    </a:cubicBezTo>
                    <a:cubicBezTo>
                      <a:pt x="728" y="1062"/>
                      <a:pt x="799" y="964"/>
                      <a:pt x="839" y="849"/>
                    </a:cubicBezTo>
                    <a:cubicBezTo>
                      <a:pt x="885" y="720"/>
                      <a:pt x="888" y="582"/>
                      <a:pt x="848" y="450"/>
                    </a:cubicBezTo>
                    <a:cubicBezTo>
                      <a:pt x="808" y="319"/>
                      <a:pt x="728" y="206"/>
                      <a:pt x="618" y="125"/>
                    </a:cubicBezTo>
                    <a:cubicBezTo>
                      <a:pt x="508" y="43"/>
                      <a:pt x="377" y="0"/>
                      <a:pt x="239" y="0"/>
                    </a:cubicBezTo>
                    <a:cubicBezTo>
                      <a:pt x="190" y="0"/>
                      <a:pt x="141" y="6"/>
                      <a:pt x="88" y="19"/>
                    </a:cubicBezTo>
                    <a:cubicBezTo>
                      <a:pt x="43" y="30"/>
                      <a:pt x="43" y="30"/>
                      <a:pt x="43" y="30"/>
                    </a:cubicBezTo>
                    <a:cubicBezTo>
                      <a:pt x="74" y="63"/>
                      <a:pt x="74" y="63"/>
                      <a:pt x="74" y="63"/>
                    </a:cubicBezTo>
                    <a:cubicBezTo>
                      <a:pt x="117" y="110"/>
                      <a:pt x="156" y="162"/>
                      <a:pt x="188" y="217"/>
                    </a:cubicBezTo>
                    <a:cubicBezTo>
                      <a:pt x="196" y="231"/>
                      <a:pt x="196" y="231"/>
                      <a:pt x="196" y="231"/>
                    </a:cubicBezTo>
                    <a:cubicBezTo>
                      <a:pt x="212" y="231"/>
                      <a:pt x="212" y="231"/>
                      <a:pt x="212" y="231"/>
                    </a:cubicBezTo>
                    <a:cubicBezTo>
                      <a:pt x="217" y="231"/>
                      <a:pt x="223" y="230"/>
                      <a:pt x="227" y="229"/>
                    </a:cubicBezTo>
                    <a:cubicBezTo>
                      <a:pt x="232" y="228"/>
                      <a:pt x="236" y="228"/>
                      <a:pt x="239" y="228"/>
                    </a:cubicBezTo>
                    <a:cubicBezTo>
                      <a:pt x="349" y="228"/>
                      <a:pt x="452" y="271"/>
                      <a:pt x="528" y="347"/>
                    </a:cubicBezTo>
                    <a:cubicBezTo>
                      <a:pt x="606" y="425"/>
                      <a:pt x="648" y="527"/>
                      <a:pt x="648" y="636"/>
                    </a:cubicBezTo>
                    <a:cubicBezTo>
                      <a:pt x="648" y="746"/>
                      <a:pt x="606" y="849"/>
                      <a:pt x="528" y="926"/>
                    </a:cubicBezTo>
                    <a:cubicBezTo>
                      <a:pt x="451" y="1003"/>
                      <a:pt x="349" y="1046"/>
                      <a:pt x="239" y="1046"/>
                    </a:cubicBezTo>
                    <a:cubicBezTo>
                      <a:pt x="235" y="1046"/>
                      <a:pt x="231" y="1045"/>
                      <a:pt x="225" y="1045"/>
                    </a:cubicBezTo>
                    <a:cubicBezTo>
                      <a:pt x="221" y="1044"/>
                      <a:pt x="217" y="1043"/>
                      <a:pt x="213" y="1043"/>
                    </a:cubicBezTo>
                    <a:cubicBezTo>
                      <a:pt x="196" y="1042"/>
                      <a:pt x="196" y="1042"/>
                      <a:pt x="196" y="1042"/>
                    </a:cubicBezTo>
                    <a:cubicBezTo>
                      <a:pt x="188" y="1057"/>
                      <a:pt x="188" y="1057"/>
                      <a:pt x="188" y="1057"/>
                    </a:cubicBezTo>
                    <a:cubicBezTo>
                      <a:pt x="153" y="1118"/>
                      <a:pt x="110" y="1175"/>
                      <a:pt x="60" y="1226"/>
                    </a:cubicBezTo>
                    <a:cubicBezTo>
                      <a:pt x="0" y="1288"/>
                      <a:pt x="0" y="1288"/>
                      <a:pt x="0" y="1288"/>
                    </a:cubicBezTo>
                    <a:cubicBezTo>
                      <a:pt x="85" y="1271"/>
                      <a:pt x="85" y="1271"/>
                      <a:pt x="85" y="1271"/>
                    </a:cubicBezTo>
                    <a:cubicBezTo>
                      <a:pt x="130" y="1261"/>
                      <a:pt x="176" y="1256"/>
                      <a:pt x="222" y="1256"/>
                    </a:cubicBezTo>
                    <a:cubicBezTo>
                      <a:pt x="567" y="1256"/>
                      <a:pt x="854" y="1516"/>
                      <a:pt x="889" y="1860"/>
                    </a:cubicBezTo>
                    <a:cubicBezTo>
                      <a:pt x="891" y="1883"/>
                      <a:pt x="891" y="1883"/>
                      <a:pt x="891" y="1883"/>
                    </a:cubicBezTo>
                    <a:cubicBezTo>
                      <a:pt x="1130" y="1883"/>
                      <a:pt x="1130" y="1883"/>
                      <a:pt x="1130" y="1883"/>
                    </a:cubicBezTo>
                    <a:cubicBezTo>
                      <a:pt x="1130" y="1857"/>
                      <a:pt x="1130" y="1857"/>
                      <a:pt x="1130" y="1857"/>
                    </a:cubicBezTo>
                    <a:lnTo>
                      <a:pt x="1130" y="1854"/>
                    </a:lnTo>
                    <a:close/>
                    <a:moveTo>
                      <a:pt x="1130" y="1854"/>
                    </a:moveTo>
                    <a:cubicBezTo>
                      <a:pt x="1130" y="1854"/>
                      <a:pt x="1130" y="1854"/>
                      <a:pt x="1130" y="185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" name="Freeform 6"/>
              <p:cNvSpPr>
                <a:spLocks noEditPoints="1"/>
              </p:cNvSpPr>
              <p:nvPr/>
            </p:nvSpPr>
            <p:spPr bwMode="auto">
              <a:xfrm>
                <a:off x="1571" y="-2401"/>
                <a:ext cx="1988" cy="2267"/>
              </a:xfrm>
              <a:custGeom>
                <a:avLst/>
                <a:gdLst>
                  <a:gd name="T0" fmla="*/ 2506 w 2572"/>
                  <a:gd name="T1" fmla="*/ 2499 h 2933"/>
                  <a:gd name="T2" fmla="*/ 2320 w 2572"/>
                  <a:gd name="T3" fmla="*/ 2141 h 2933"/>
                  <a:gd name="T4" fmla="*/ 2032 w 2572"/>
                  <a:gd name="T5" fmla="*/ 1858 h 2933"/>
                  <a:gd name="T6" fmla="*/ 1715 w 2572"/>
                  <a:gd name="T7" fmla="*/ 1694 h 2933"/>
                  <a:gd name="T8" fmla="*/ 2055 w 2572"/>
                  <a:gd name="T9" fmla="*/ 1275 h 2933"/>
                  <a:gd name="T10" fmla="*/ 2091 w 2572"/>
                  <a:gd name="T11" fmla="*/ 683 h 2933"/>
                  <a:gd name="T12" fmla="*/ 1760 w 2572"/>
                  <a:gd name="T13" fmla="*/ 190 h 2933"/>
                  <a:gd name="T14" fmla="*/ 1197 w 2572"/>
                  <a:gd name="T15" fmla="*/ 0 h 2933"/>
                  <a:gd name="T16" fmla="*/ 619 w 2572"/>
                  <a:gd name="T17" fmla="*/ 204 h 2933"/>
                  <a:gd name="T18" fmla="*/ 295 w 2572"/>
                  <a:gd name="T19" fmla="*/ 724 h 2933"/>
                  <a:gd name="T20" fmla="*/ 366 w 2572"/>
                  <a:gd name="T21" fmla="*/ 1333 h 2933"/>
                  <a:gd name="T22" fmla="*/ 751 w 2572"/>
                  <a:gd name="T23" fmla="*/ 1738 h 2933"/>
                  <a:gd name="T24" fmla="*/ 220 w 2572"/>
                  <a:gd name="T25" fmla="*/ 2189 h 2933"/>
                  <a:gd name="T26" fmla="*/ 0 w 2572"/>
                  <a:gd name="T27" fmla="*/ 2907 h 2933"/>
                  <a:gd name="T28" fmla="*/ 0 w 2572"/>
                  <a:gd name="T29" fmla="*/ 2933 h 2933"/>
                  <a:gd name="T30" fmla="*/ 216 w 2572"/>
                  <a:gd name="T31" fmla="*/ 2933 h 2933"/>
                  <a:gd name="T32" fmla="*/ 216 w 2572"/>
                  <a:gd name="T33" fmla="*/ 2907 h 2933"/>
                  <a:gd name="T34" fmla="*/ 216 w 2572"/>
                  <a:gd name="T35" fmla="*/ 2896 h 2933"/>
                  <a:gd name="T36" fmla="*/ 215 w 2572"/>
                  <a:gd name="T37" fmla="*/ 2889 h 2933"/>
                  <a:gd name="T38" fmla="*/ 1268 w 2572"/>
                  <a:gd name="T39" fmla="*/ 1835 h 2933"/>
                  <a:gd name="T40" fmla="*/ 2320 w 2572"/>
                  <a:gd name="T41" fmla="*/ 2888 h 2933"/>
                  <a:gd name="T42" fmla="*/ 2320 w 2572"/>
                  <a:gd name="T43" fmla="*/ 2896 h 2933"/>
                  <a:gd name="T44" fmla="*/ 2319 w 2572"/>
                  <a:gd name="T45" fmla="*/ 2906 h 2933"/>
                  <a:gd name="T46" fmla="*/ 2319 w 2572"/>
                  <a:gd name="T47" fmla="*/ 2933 h 2933"/>
                  <a:gd name="T48" fmla="*/ 2572 w 2572"/>
                  <a:gd name="T49" fmla="*/ 2933 h 2933"/>
                  <a:gd name="T50" fmla="*/ 2572 w 2572"/>
                  <a:gd name="T51" fmla="*/ 2906 h 2933"/>
                  <a:gd name="T52" fmla="*/ 2506 w 2572"/>
                  <a:gd name="T53" fmla="*/ 2499 h 2933"/>
                  <a:gd name="T54" fmla="*/ 1890 w 2572"/>
                  <a:gd name="T55" fmla="*/ 927 h 2933"/>
                  <a:gd name="T56" fmla="*/ 1197 w 2572"/>
                  <a:gd name="T57" fmla="*/ 1620 h 2933"/>
                  <a:gd name="T58" fmla="*/ 503 w 2572"/>
                  <a:gd name="T59" fmla="*/ 927 h 2933"/>
                  <a:gd name="T60" fmla="*/ 1197 w 2572"/>
                  <a:gd name="T61" fmla="*/ 233 h 2933"/>
                  <a:gd name="T62" fmla="*/ 1890 w 2572"/>
                  <a:gd name="T63" fmla="*/ 927 h 2933"/>
                  <a:gd name="T64" fmla="*/ 1890 w 2572"/>
                  <a:gd name="T65" fmla="*/ 927 h 2933"/>
                  <a:gd name="T66" fmla="*/ 1890 w 2572"/>
                  <a:gd name="T67" fmla="*/ 927 h 29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572" h="2933">
                    <a:moveTo>
                      <a:pt x="2506" y="2499"/>
                    </a:moveTo>
                    <a:cubicBezTo>
                      <a:pt x="2464" y="2370"/>
                      <a:pt x="2401" y="2250"/>
                      <a:pt x="2320" y="2141"/>
                    </a:cubicBezTo>
                    <a:cubicBezTo>
                      <a:pt x="2239" y="2032"/>
                      <a:pt x="2142" y="1937"/>
                      <a:pt x="2032" y="1858"/>
                    </a:cubicBezTo>
                    <a:cubicBezTo>
                      <a:pt x="1934" y="1789"/>
                      <a:pt x="1828" y="1733"/>
                      <a:pt x="1715" y="1694"/>
                    </a:cubicBezTo>
                    <a:cubicBezTo>
                      <a:pt x="1868" y="1591"/>
                      <a:pt x="1984" y="1447"/>
                      <a:pt x="2055" y="1275"/>
                    </a:cubicBezTo>
                    <a:cubicBezTo>
                      <a:pt x="2132" y="1085"/>
                      <a:pt x="2144" y="880"/>
                      <a:pt x="2091" y="683"/>
                    </a:cubicBezTo>
                    <a:cubicBezTo>
                      <a:pt x="2037" y="485"/>
                      <a:pt x="1922" y="314"/>
                      <a:pt x="1760" y="190"/>
                    </a:cubicBezTo>
                    <a:cubicBezTo>
                      <a:pt x="1597" y="66"/>
                      <a:pt x="1402" y="0"/>
                      <a:pt x="1197" y="0"/>
                    </a:cubicBezTo>
                    <a:cubicBezTo>
                      <a:pt x="988" y="1"/>
                      <a:pt x="782" y="73"/>
                      <a:pt x="619" y="204"/>
                    </a:cubicBezTo>
                    <a:cubicBezTo>
                      <a:pt x="455" y="335"/>
                      <a:pt x="340" y="520"/>
                      <a:pt x="295" y="724"/>
                    </a:cubicBezTo>
                    <a:cubicBezTo>
                      <a:pt x="249" y="929"/>
                      <a:pt x="275" y="1145"/>
                      <a:pt x="366" y="1333"/>
                    </a:cubicBezTo>
                    <a:cubicBezTo>
                      <a:pt x="449" y="1504"/>
                      <a:pt x="585" y="1646"/>
                      <a:pt x="751" y="1738"/>
                    </a:cubicBezTo>
                    <a:cubicBezTo>
                      <a:pt x="536" y="1837"/>
                      <a:pt x="353" y="1992"/>
                      <a:pt x="220" y="2189"/>
                    </a:cubicBezTo>
                    <a:cubicBezTo>
                      <a:pt x="76" y="2402"/>
                      <a:pt x="0" y="2650"/>
                      <a:pt x="0" y="2907"/>
                    </a:cubicBezTo>
                    <a:cubicBezTo>
                      <a:pt x="0" y="2933"/>
                      <a:pt x="0" y="2933"/>
                      <a:pt x="0" y="2933"/>
                    </a:cubicBezTo>
                    <a:cubicBezTo>
                      <a:pt x="216" y="2933"/>
                      <a:pt x="216" y="2933"/>
                      <a:pt x="216" y="2933"/>
                    </a:cubicBezTo>
                    <a:cubicBezTo>
                      <a:pt x="216" y="2907"/>
                      <a:pt x="216" y="2907"/>
                      <a:pt x="216" y="2907"/>
                    </a:cubicBezTo>
                    <a:cubicBezTo>
                      <a:pt x="216" y="2903"/>
                      <a:pt x="216" y="2899"/>
                      <a:pt x="216" y="2896"/>
                    </a:cubicBezTo>
                    <a:cubicBezTo>
                      <a:pt x="216" y="2893"/>
                      <a:pt x="215" y="2891"/>
                      <a:pt x="215" y="2889"/>
                    </a:cubicBezTo>
                    <a:cubicBezTo>
                      <a:pt x="215" y="2308"/>
                      <a:pt x="687" y="1835"/>
                      <a:pt x="1268" y="1835"/>
                    </a:cubicBezTo>
                    <a:cubicBezTo>
                      <a:pt x="1848" y="1835"/>
                      <a:pt x="2320" y="2307"/>
                      <a:pt x="2320" y="2888"/>
                    </a:cubicBezTo>
                    <a:cubicBezTo>
                      <a:pt x="2320" y="2891"/>
                      <a:pt x="2320" y="2893"/>
                      <a:pt x="2320" y="2896"/>
                    </a:cubicBezTo>
                    <a:cubicBezTo>
                      <a:pt x="2320" y="2899"/>
                      <a:pt x="2319" y="2903"/>
                      <a:pt x="2319" y="2906"/>
                    </a:cubicBezTo>
                    <a:cubicBezTo>
                      <a:pt x="2319" y="2933"/>
                      <a:pt x="2319" y="2933"/>
                      <a:pt x="2319" y="2933"/>
                    </a:cubicBezTo>
                    <a:cubicBezTo>
                      <a:pt x="2572" y="2933"/>
                      <a:pt x="2572" y="2933"/>
                      <a:pt x="2572" y="2933"/>
                    </a:cubicBezTo>
                    <a:cubicBezTo>
                      <a:pt x="2572" y="2906"/>
                      <a:pt x="2572" y="2906"/>
                      <a:pt x="2572" y="2906"/>
                    </a:cubicBezTo>
                    <a:cubicBezTo>
                      <a:pt x="2572" y="2768"/>
                      <a:pt x="2550" y="2630"/>
                      <a:pt x="2506" y="2499"/>
                    </a:cubicBezTo>
                    <a:close/>
                    <a:moveTo>
                      <a:pt x="1890" y="927"/>
                    </a:moveTo>
                    <a:cubicBezTo>
                      <a:pt x="1890" y="1309"/>
                      <a:pt x="1579" y="1620"/>
                      <a:pt x="1197" y="1620"/>
                    </a:cubicBezTo>
                    <a:cubicBezTo>
                      <a:pt x="814" y="1620"/>
                      <a:pt x="503" y="1309"/>
                      <a:pt x="503" y="927"/>
                    </a:cubicBezTo>
                    <a:cubicBezTo>
                      <a:pt x="503" y="544"/>
                      <a:pt x="814" y="233"/>
                      <a:pt x="1197" y="233"/>
                    </a:cubicBezTo>
                    <a:cubicBezTo>
                      <a:pt x="1579" y="233"/>
                      <a:pt x="1890" y="544"/>
                      <a:pt x="1890" y="927"/>
                    </a:cubicBezTo>
                    <a:close/>
                    <a:moveTo>
                      <a:pt x="1890" y="927"/>
                    </a:moveTo>
                    <a:cubicBezTo>
                      <a:pt x="1890" y="927"/>
                      <a:pt x="1890" y="927"/>
                      <a:pt x="1890" y="927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cxnSp>
        <p:nvCxnSpPr>
          <p:cNvPr id="11" name="直接连接符 10"/>
          <p:cNvCxnSpPr/>
          <p:nvPr userDrawn="1"/>
        </p:nvCxnSpPr>
        <p:spPr>
          <a:xfrm>
            <a:off x="1209941" y="949589"/>
            <a:ext cx="396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524BB4-02C0-4E11-B65E-9AB566A308E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B594F0-383B-4A5C-9208-22AD46E1E3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jpeg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notesSlide" Target="../notesSlides/notesSlide11.xml"/><Relationship Id="rId10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0" Type="http://schemas.openxmlformats.org/officeDocument/2006/relationships/notesSlide" Target="../notesSlides/notesSlide14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7" Type="http://schemas.openxmlformats.org/officeDocument/2006/relationships/slideLayout" Target="../slideLayouts/slideLayout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3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8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0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任意多边形 103"/>
          <p:cNvSpPr/>
          <p:nvPr/>
        </p:nvSpPr>
        <p:spPr>
          <a:xfrm>
            <a:off x="8449367" y="6326498"/>
            <a:ext cx="1156689" cy="531502"/>
          </a:xfrm>
          <a:custGeom>
            <a:avLst/>
            <a:gdLst>
              <a:gd name="adj" fmla="val 25000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989" h="1373">
                <a:moveTo>
                  <a:pt x="1495" y="0"/>
                </a:moveTo>
                <a:cubicBezTo>
                  <a:pt x="2271" y="0"/>
                  <a:pt x="2910" y="590"/>
                  <a:pt x="2987" y="1347"/>
                </a:cubicBezTo>
                <a:lnTo>
                  <a:pt x="2989" y="1373"/>
                </a:lnTo>
                <a:lnTo>
                  <a:pt x="2234" y="1373"/>
                </a:lnTo>
                <a:lnTo>
                  <a:pt x="2233" y="1367"/>
                </a:lnTo>
                <a:cubicBezTo>
                  <a:pt x="2170" y="1016"/>
                  <a:pt x="1864" y="750"/>
                  <a:pt x="1495" y="750"/>
                </a:cubicBezTo>
                <a:cubicBezTo>
                  <a:pt x="1126" y="750"/>
                  <a:pt x="819" y="1016"/>
                  <a:pt x="756" y="1367"/>
                </a:cubicBezTo>
                <a:lnTo>
                  <a:pt x="755" y="1373"/>
                </a:lnTo>
                <a:lnTo>
                  <a:pt x="0" y="1373"/>
                </a:lnTo>
                <a:lnTo>
                  <a:pt x="2" y="1347"/>
                </a:lnTo>
                <a:cubicBezTo>
                  <a:pt x="79" y="590"/>
                  <a:pt x="718" y="0"/>
                  <a:pt x="14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" name="Google Shape;58;p3"/>
          <p:cNvSpPr/>
          <p:nvPr/>
        </p:nvSpPr>
        <p:spPr>
          <a:xfrm rot="10800000" flipH="1">
            <a:off x="-6624" y="5449244"/>
            <a:ext cx="1635400" cy="1406795"/>
          </a:xfrm>
          <a:custGeom>
            <a:avLst/>
            <a:gdLst/>
            <a:ahLst/>
            <a:cxnLst/>
            <a:rect l="l" t="t" r="r" b="b"/>
            <a:pathLst>
              <a:path w="70451" h="60603" extrusionOk="0">
                <a:moveTo>
                  <a:pt x="227" y="0"/>
                </a:moveTo>
                <a:lnTo>
                  <a:pt x="1" y="60222"/>
                </a:lnTo>
                <a:cubicBezTo>
                  <a:pt x="592" y="60484"/>
                  <a:pt x="1209" y="60603"/>
                  <a:pt x="1830" y="60603"/>
                </a:cubicBezTo>
                <a:cubicBezTo>
                  <a:pt x="3974" y="60603"/>
                  <a:pt x="6155" y="59182"/>
                  <a:pt x="7383" y="57317"/>
                </a:cubicBezTo>
                <a:cubicBezTo>
                  <a:pt x="8966" y="54912"/>
                  <a:pt x="9407" y="51959"/>
                  <a:pt x="10026" y="49149"/>
                </a:cubicBezTo>
                <a:cubicBezTo>
                  <a:pt x="10645" y="46339"/>
                  <a:pt x="11597" y="43398"/>
                  <a:pt x="13836" y="41588"/>
                </a:cubicBezTo>
                <a:cubicBezTo>
                  <a:pt x="18253" y="38040"/>
                  <a:pt x="25694" y="40350"/>
                  <a:pt x="29671" y="36314"/>
                </a:cubicBezTo>
                <a:cubicBezTo>
                  <a:pt x="32148" y="33802"/>
                  <a:pt x="32219" y="29837"/>
                  <a:pt x="33684" y="26634"/>
                </a:cubicBezTo>
                <a:cubicBezTo>
                  <a:pt x="35898" y="21753"/>
                  <a:pt x="41173" y="19026"/>
                  <a:pt x="46316" y="17526"/>
                </a:cubicBezTo>
                <a:cubicBezTo>
                  <a:pt x="51460" y="16026"/>
                  <a:pt x="56913" y="15347"/>
                  <a:pt x="61663" y="12883"/>
                </a:cubicBezTo>
                <a:cubicBezTo>
                  <a:pt x="66414" y="10406"/>
                  <a:pt x="70450" y="5394"/>
                  <a:pt x="69593" y="107"/>
                </a:cubicBezTo>
                <a:lnTo>
                  <a:pt x="22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5935602" y="0"/>
            <a:ext cx="6184218" cy="5677843"/>
            <a:chOff x="6007782" y="1"/>
            <a:chExt cx="6184218" cy="5677843"/>
          </a:xfrm>
        </p:grpSpPr>
        <p:sp>
          <p:nvSpPr>
            <p:cNvPr id="8" name="任意多边形: 形状 7"/>
            <p:cNvSpPr/>
            <p:nvPr/>
          </p:nvSpPr>
          <p:spPr>
            <a:xfrm rot="10800000" flipV="1">
              <a:off x="6007782" y="101"/>
              <a:ext cx="6184217" cy="5449144"/>
            </a:xfrm>
            <a:custGeom>
              <a:avLst/>
              <a:gdLst>
                <a:gd name="connsiteX0" fmla="*/ 0 w 6328575"/>
                <a:gd name="connsiteY0" fmla="*/ 0 h 5576343"/>
                <a:gd name="connsiteX1" fmla="*/ 0 w 6328575"/>
                <a:gd name="connsiteY1" fmla="*/ 5568106 h 5576343"/>
                <a:gd name="connsiteX2" fmla="*/ 82664 w 6328575"/>
                <a:gd name="connsiteY2" fmla="*/ 5576343 h 5576343"/>
                <a:gd name="connsiteX3" fmla="*/ 593629 w 6328575"/>
                <a:gd name="connsiteY3" fmla="*/ 5273979 h 5576343"/>
                <a:gd name="connsiteX4" fmla="*/ 836827 w 6328575"/>
                <a:gd name="connsiteY4" fmla="*/ 4522392 h 5576343"/>
                <a:gd name="connsiteX5" fmla="*/ 1187408 w 6328575"/>
                <a:gd name="connsiteY5" fmla="*/ 3826660 h 5576343"/>
                <a:gd name="connsiteX6" fmla="*/ 2644481 w 6328575"/>
                <a:gd name="connsiteY6" fmla="*/ 3341368 h 5576343"/>
                <a:gd name="connsiteX7" fmla="*/ 3013741 w 6328575"/>
                <a:gd name="connsiteY7" fmla="*/ 2450653 h 5576343"/>
                <a:gd name="connsiteX8" fmla="*/ 4176087 w 6328575"/>
                <a:gd name="connsiteY8" fmla="*/ 1612572 h 5576343"/>
                <a:gd name="connsiteX9" fmla="*/ 5588256 w 6328575"/>
                <a:gd name="connsiteY9" fmla="*/ 1185342 h 5576343"/>
                <a:gd name="connsiteX10" fmla="*/ 6317943 w 6328575"/>
                <a:gd name="connsiteY10" fmla="*/ 9746 h 5576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28575" h="5576343">
                  <a:moveTo>
                    <a:pt x="0" y="0"/>
                  </a:moveTo>
                  <a:lnTo>
                    <a:pt x="0" y="5568106"/>
                  </a:lnTo>
                  <a:lnTo>
                    <a:pt x="82664" y="5576343"/>
                  </a:lnTo>
                  <a:cubicBezTo>
                    <a:pt x="279946" y="5576343"/>
                    <a:pt x="480633" y="5445589"/>
                    <a:pt x="593629" y="5273979"/>
                  </a:cubicBezTo>
                  <a:cubicBezTo>
                    <a:pt x="739290" y="5052680"/>
                    <a:pt x="779869" y="4780957"/>
                    <a:pt x="836827" y="4522392"/>
                  </a:cubicBezTo>
                  <a:cubicBezTo>
                    <a:pt x="893785" y="4263828"/>
                    <a:pt x="981384" y="3993209"/>
                    <a:pt x="1187408" y="3826660"/>
                  </a:cubicBezTo>
                  <a:cubicBezTo>
                    <a:pt x="1593843" y="3500187"/>
                    <a:pt x="2278533" y="3712744"/>
                    <a:pt x="2644481" y="3341368"/>
                  </a:cubicBezTo>
                  <a:cubicBezTo>
                    <a:pt x="2872404" y="3110223"/>
                    <a:pt x="2878937" y="2745380"/>
                    <a:pt x="3013741" y="2450653"/>
                  </a:cubicBezTo>
                  <a:cubicBezTo>
                    <a:pt x="3217464" y="2001523"/>
                    <a:pt x="3702849" y="1750596"/>
                    <a:pt x="4176087" y="1612572"/>
                  </a:cubicBezTo>
                  <a:cubicBezTo>
                    <a:pt x="4649417" y="1474548"/>
                    <a:pt x="5151180" y="1412069"/>
                    <a:pt x="5588256" y="1185342"/>
                  </a:cubicBezTo>
                  <a:cubicBezTo>
                    <a:pt x="6025424" y="957418"/>
                    <a:pt x="6396800" y="496234"/>
                    <a:pt x="6317943" y="97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7002540" y="5220644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29" name="圆: 空心 28"/>
            <p:cNvSpPr/>
            <p:nvPr/>
          </p:nvSpPr>
          <p:spPr>
            <a:xfrm>
              <a:off x="6771820" y="2031421"/>
              <a:ext cx="300250" cy="300250"/>
            </a:xfrm>
            <a:prstGeom prst="donut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11001996" y="317872"/>
              <a:ext cx="1190004" cy="1927368"/>
            </a:xfrm>
            <a:custGeom>
              <a:avLst/>
              <a:gdLst>
                <a:gd name="connsiteX0" fmla="*/ 963684 w 1190004"/>
                <a:gd name="connsiteY0" fmla="*/ 0 h 1927368"/>
                <a:gd name="connsiteX1" fmla="*/ 1157900 w 1190004"/>
                <a:gd name="connsiteY1" fmla="*/ 19579 h 1927368"/>
                <a:gd name="connsiteX2" fmla="*/ 1190004 w 1190004"/>
                <a:gd name="connsiteY2" fmla="*/ 29544 h 1927368"/>
                <a:gd name="connsiteX3" fmla="*/ 1190004 w 1190004"/>
                <a:gd name="connsiteY3" fmla="*/ 540749 h 1927368"/>
                <a:gd name="connsiteX4" fmla="*/ 1151239 w 1190004"/>
                <a:gd name="connsiteY4" fmla="*/ 519708 h 1927368"/>
                <a:gd name="connsiteX5" fmla="*/ 963684 w 1190004"/>
                <a:gd name="connsiteY5" fmla="*/ 481842 h 1927368"/>
                <a:gd name="connsiteX6" fmla="*/ 481842 w 1190004"/>
                <a:gd name="connsiteY6" fmla="*/ 963684 h 1927368"/>
                <a:gd name="connsiteX7" fmla="*/ 963684 w 1190004"/>
                <a:gd name="connsiteY7" fmla="*/ 1445526 h 1927368"/>
                <a:gd name="connsiteX8" fmla="*/ 1151239 w 1190004"/>
                <a:gd name="connsiteY8" fmla="*/ 1407661 h 1927368"/>
                <a:gd name="connsiteX9" fmla="*/ 1190004 w 1190004"/>
                <a:gd name="connsiteY9" fmla="*/ 1386619 h 1927368"/>
                <a:gd name="connsiteX10" fmla="*/ 1190004 w 1190004"/>
                <a:gd name="connsiteY10" fmla="*/ 1897824 h 1927368"/>
                <a:gd name="connsiteX11" fmla="*/ 1157900 w 1190004"/>
                <a:gd name="connsiteY11" fmla="*/ 1907790 h 1927368"/>
                <a:gd name="connsiteX12" fmla="*/ 963684 w 1190004"/>
                <a:gd name="connsiteY12" fmla="*/ 1927368 h 1927368"/>
                <a:gd name="connsiteX13" fmla="*/ 0 w 1190004"/>
                <a:gd name="connsiteY13" fmla="*/ 963684 h 1927368"/>
                <a:gd name="connsiteX14" fmla="*/ 963684 w 1190004"/>
                <a:gd name="connsiteY14" fmla="*/ 0 h 192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90004" h="1927368">
                  <a:moveTo>
                    <a:pt x="963684" y="0"/>
                  </a:moveTo>
                  <a:cubicBezTo>
                    <a:pt x="1030213" y="0"/>
                    <a:pt x="1095167" y="6742"/>
                    <a:pt x="1157900" y="19579"/>
                  </a:cubicBezTo>
                  <a:lnTo>
                    <a:pt x="1190004" y="29544"/>
                  </a:lnTo>
                  <a:lnTo>
                    <a:pt x="1190004" y="540749"/>
                  </a:lnTo>
                  <a:lnTo>
                    <a:pt x="1151239" y="519708"/>
                  </a:lnTo>
                  <a:cubicBezTo>
                    <a:pt x="1093592" y="495325"/>
                    <a:pt x="1030213" y="481842"/>
                    <a:pt x="963684" y="481842"/>
                  </a:cubicBezTo>
                  <a:cubicBezTo>
                    <a:pt x="697570" y="481842"/>
                    <a:pt x="481842" y="697570"/>
                    <a:pt x="481842" y="963684"/>
                  </a:cubicBezTo>
                  <a:cubicBezTo>
                    <a:pt x="481842" y="1229798"/>
                    <a:pt x="697570" y="1445526"/>
                    <a:pt x="963684" y="1445526"/>
                  </a:cubicBezTo>
                  <a:cubicBezTo>
                    <a:pt x="1030213" y="1445526"/>
                    <a:pt x="1093592" y="1432043"/>
                    <a:pt x="1151239" y="1407661"/>
                  </a:cubicBezTo>
                  <a:lnTo>
                    <a:pt x="1190004" y="1386619"/>
                  </a:lnTo>
                  <a:lnTo>
                    <a:pt x="1190004" y="1897824"/>
                  </a:lnTo>
                  <a:lnTo>
                    <a:pt x="1157900" y="1907790"/>
                  </a:lnTo>
                  <a:cubicBezTo>
                    <a:pt x="1095167" y="1920627"/>
                    <a:pt x="1030213" y="1927368"/>
                    <a:pt x="963684" y="1927368"/>
                  </a:cubicBezTo>
                  <a:cubicBezTo>
                    <a:pt x="431456" y="1927368"/>
                    <a:pt x="0" y="1495912"/>
                    <a:pt x="0" y="963684"/>
                  </a:cubicBezTo>
                  <a:cubicBezTo>
                    <a:pt x="0" y="431456"/>
                    <a:pt x="431456" y="0"/>
                    <a:pt x="963684" y="0"/>
                  </a:cubicBezTo>
                  <a:close/>
                </a:path>
              </a:pathLst>
            </a:custGeom>
            <a:gradFill>
              <a:gsLst>
                <a:gs pos="100000">
                  <a:schemeClr val="bg1">
                    <a:alpha val="36000"/>
                  </a:schemeClr>
                </a:gs>
                <a:gs pos="12000">
                  <a:srgbClr val="0DA45D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15" name="任意多边形: 形状 14"/>
            <p:cNvSpPr/>
            <p:nvPr/>
          </p:nvSpPr>
          <p:spPr>
            <a:xfrm>
              <a:off x="7002540" y="1"/>
              <a:ext cx="1848492" cy="1052957"/>
            </a:xfrm>
            <a:custGeom>
              <a:avLst/>
              <a:gdLst>
                <a:gd name="connsiteX0" fmla="*/ 12976 w 1848492"/>
                <a:gd name="connsiteY0" fmla="*/ 0 h 1052957"/>
                <a:gd name="connsiteX1" fmla="*/ 482556 w 1848492"/>
                <a:gd name="connsiteY1" fmla="*/ 0 h 1052957"/>
                <a:gd name="connsiteX2" fmla="*/ 471512 w 1848492"/>
                <a:gd name="connsiteY2" fmla="*/ 35577 h 1052957"/>
                <a:gd name="connsiteX3" fmla="*/ 462123 w 1848492"/>
                <a:gd name="connsiteY3" fmla="*/ 128711 h 1052957"/>
                <a:gd name="connsiteX4" fmla="*/ 924246 w 1848492"/>
                <a:gd name="connsiteY4" fmla="*/ 590834 h 1052957"/>
                <a:gd name="connsiteX5" fmla="*/ 1386369 w 1848492"/>
                <a:gd name="connsiteY5" fmla="*/ 128711 h 1052957"/>
                <a:gd name="connsiteX6" fmla="*/ 1376981 w 1848492"/>
                <a:gd name="connsiteY6" fmla="*/ 35577 h 1052957"/>
                <a:gd name="connsiteX7" fmla="*/ 1365937 w 1848492"/>
                <a:gd name="connsiteY7" fmla="*/ 0 h 1052957"/>
                <a:gd name="connsiteX8" fmla="*/ 1835517 w 1848492"/>
                <a:gd name="connsiteY8" fmla="*/ 0 h 1052957"/>
                <a:gd name="connsiteX9" fmla="*/ 1848492 w 1848492"/>
                <a:gd name="connsiteY9" fmla="*/ 128711 h 1052957"/>
                <a:gd name="connsiteX10" fmla="*/ 924246 w 1848492"/>
                <a:gd name="connsiteY10" fmla="*/ 1052957 h 1052957"/>
                <a:gd name="connsiteX11" fmla="*/ 0 w 1848492"/>
                <a:gd name="connsiteY11" fmla="*/ 128711 h 1052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8492" h="1052957">
                  <a:moveTo>
                    <a:pt x="12976" y="0"/>
                  </a:moveTo>
                  <a:lnTo>
                    <a:pt x="482556" y="0"/>
                  </a:lnTo>
                  <a:lnTo>
                    <a:pt x="471512" y="35577"/>
                  </a:lnTo>
                  <a:cubicBezTo>
                    <a:pt x="465356" y="65660"/>
                    <a:pt x="462123" y="96808"/>
                    <a:pt x="462123" y="128711"/>
                  </a:cubicBezTo>
                  <a:cubicBezTo>
                    <a:pt x="462123" y="383934"/>
                    <a:pt x="669023" y="590834"/>
                    <a:pt x="924246" y="590834"/>
                  </a:cubicBezTo>
                  <a:cubicBezTo>
                    <a:pt x="1179469" y="590834"/>
                    <a:pt x="1386369" y="383934"/>
                    <a:pt x="1386369" y="128711"/>
                  </a:cubicBezTo>
                  <a:cubicBezTo>
                    <a:pt x="1386369" y="96808"/>
                    <a:pt x="1383137" y="65660"/>
                    <a:pt x="1376981" y="35577"/>
                  </a:cubicBezTo>
                  <a:lnTo>
                    <a:pt x="1365937" y="0"/>
                  </a:lnTo>
                  <a:lnTo>
                    <a:pt x="1835517" y="0"/>
                  </a:lnTo>
                  <a:lnTo>
                    <a:pt x="1848492" y="128711"/>
                  </a:lnTo>
                  <a:cubicBezTo>
                    <a:pt x="1848492" y="639158"/>
                    <a:pt x="1434693" y="1052957"/>
                    <a:pt x="924246" y="1052957"/>
                  </a:cubicBezTo>
                  <a:cubicBezTo>
                    <a:pt x="413799" y="1052957"/>
                    <a:pt x="0" y="639158"/>
                    <a:pt x="0" y="128711"/>
                  </a:cubicBezTo>
                  <a:close/>
                </a:path>
              </a:pathLst>
            </a:custGeom>
            <a:gradFill>
              <a:gsLst>
                <a:gs pos="100000">
                  <a:schemeClr val="bg1">
                    <a:alpha val="12000"/>
                  </a:schemeClr>
                </a:gs>
                <a:gs pos="12000">
                  <a:srgbClr val="0DA45D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41" name="图形"/>
          <p:cNvSpPr txBox="1"/>
          <p:nvPr/>
        </p:nvSpPr>
        <p:spPr>
          <a:xfrm>
            <a:off x="489311" y="858522"/>
            <a:ext cx="5969000" cy="2646045"/>
          </a:xfrm>
          <a:prstGeom prst="rect">
            <a:avLst/>
          </a:prstGeom>
          <a:noFill/>
          <a:ln w="635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16600" dirty="0">
                <a:ln w="38100">
                  <a:noFill/>
                </a:ln>
                <a:solidFill>
                  <a:schemeClr val="bg2">
                    <a:lumMod val="85000"/>
                    <a:alpha val="39000"/>
                  </a:schemeClr>
                </a:solidFill>
                <a:latin typeface="Aa厚底黑" panose="00020600040101010101" pitchFamily="18" charset="-122"/>
                <a:ea typeface="Aa厚底黑" panose="00020600040101010101" pitchFamily="18" charset="-122"/>
                <a:cs typeface="思源黑体旧字形 Light" panose="020B0300000000000000" charset="-128"/>
                <a:sym typeface="思源黑体 CN Medium" panose="020B0600000000000000" pitchFamily="34" charset="-122"/>
              </a:rPr>
              <a:t>2023</a:t>
            </a:r>
            <a:endParaRPr lang="en-US" altLang="zh-CN" sz="16600" dirty="0">
              <a:ln w="38100">
                <a:noFill/>
              </a:ln>
              <a:solidFill>
                <a:schemeClr val="bg2">
                  <a:lumMod val="85000"/>
                  <a:alpha val="39000"/>
                </a:schemeClr>
              </a:solidFill>
              <a:latin typeface="Aa厚底黑" panose="00020600040101010101" pitchFamily="18" charset="-122"/>
              <a:ea typeface="Aa厚底黑" panose="00020600040101010101" pitchFamily="18" charset="-122"/>
              <a:cs typeface="思源黑体旧字形 Light" panose="020B0300000000000000" charset="-128"/>
              <a:sym typeface="思源黑体 CN Medium" panose="020B0600000000000000" pitchFamily="34" charset="-122"/>
            </a:endParaRPr>
          </a:p>
        </p:txBody>
      </p:sp>
      <p:sp>
        <p:nvSpPr>
          <p:cNvPr id="63" name="图形"/>
          <p:cNvSpPr txBox="1"/>
          <p:nvPr/>
        </p:nvSpPr>
        <p:spPr>
          <a:xfrm>
            <a:off x="-373361" y="2879973"/>
            <a:ext cx="7520819" cy="1245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7500" spc="-3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a厚底黑" panose="00020600040101010101" pitchFamily="18" charset="-122"/>
                <a:ea typeface="Aa厚底黑" panose="00020600040101010101" pitchFamily="18" charset="-122"/>
                <a:cs typeface="汉仪松阳体 W" panose="00020600040101010101" charset="-122"/>
                <a:sym typeface="思源黑体 CN Medium" panose="020B0600000000000000" pitchFamily="34" charset="-122"/>
              </a:rPr>
              <a:t>课堂教学组织</a:t>
            </a:r>
            <a:endParaRPr lang="zh-CN" altLang="en-US" sz="7500" spc="-30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Aa厚底黑" panose="00020600040101010101" pitchFamily="18" charset="-122"/>
              <a:ea typeface="Aa厚底黑" panose="00020600040101010101" pitchFamily="18" charset="-122"/>
              <a:cs typeface="汉仪松阳体 W" panose="00020600040101010101" charset="-122"/>
              <a:sym typeface="思源黑体 CN Medium" panose="020B0600000000000000" pitchFamily="34" charset="-122"/>
            </a:endParaRPr>
          </a:p>
        </p:txBody>
      </p:sp>
      <p:grpSp>
        <p:nvGrpSpPr>
          <p:cNvPr id="64" name="组合 63"/>
          <p:cNvGrpSpPr/>
          <p:nvPr/>
        </p:nvGrpSpPr>
        <p:grpSpPr>
          <a:xfrm>
            <a:off x="1981451" y="5024522"/>
            <a:ext cx="1741652" cy="435011"/>
            <a:chOff x="4843049" y="3699771"/>
            <a:chExt cx="1741649" cy="435011"/>
          </a:xfrm>
        </p:grpSpPr>
        <p:grpSp>
          <p:nvGrpSpPr>
            <p:cNvPr id="65" name="组合 64"/>
            <p:cNvGrpSpPr/>
            <p:nvPr/>
          </p:nvGrpSpPr>
          <p:grpSpPr>
            <a:xfrm>
              <a:off x="4843049" y="3699771"/>
              <a:ext cx="435011" cy="435011"/>
              <a:chOff x="5366794" y="3612465"/>
              <a:chExt cx="219347" cy="219347"/>
            </a:xfrm>
          </p:grpSpPr>
          <p:sp>
            <p:nvSpPr>
              <p:cNvPr id="67" name="Oval 10"/>
              <p:cNvSpPr>
                <a:spLocks noChangeArrowheads="1"/>
              </p:cNvSpPr>
              <p:nvPr/>
            </p:nvSpPr>
            <p:spPr bwMode="auto">
              <a:xfrm>
                <a:off x="5366794" y="3612465"/>
                <a:ext cx="219347" cy="219347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zh-CN" altLang="en-US" sz="80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endParaRPr>
              </a:p>
            </p:txBody>
          </p:sp>
          <p:grpSp>
            <p:nvGrpSpPr>
              <p:cNvPr id="68" name="组合 67"/>
              <p:cNvGrpSpPr/>
              <p:nvPr/>
            </p:nvGrpSpPr>
            <p:grpSpPr>
              <a:xfrm>
                <a:off x="5426483" y="3660346"/>
                <a:ext cx="100336" cy="114060"/>
                <a:chOff x="860980" y="3583766"/>
                <a:chExt cx="100336" cy="114060"/>
              </a:xfrm>
              <a:solidFill>
                <a:schemeClr val="accent1"/>
              </a:solidFill>
            </p:grpSpPr>
            <p:sp>
              <p:nvSpPr>
                <p:cNvPr id="69" name="Freeform 12"/>
                <p:cNvSpPr>
                  <a:spLocks noEditPoints="1"/>
                </p:cNvSpPr>
                <p:nvPr/>
              </p:nvSpPr>
              <p:spPr bwMode="auto">
                <a:xfrm>
                  <a:off x="884050" y="3583766"/>
                  <a:ext cx="53830" cy="53740"/>
                </a:xfrm>
                <a:custGeom>
                  <a:avLst/>
                  <a:gdLst>
                    <a:gd name="T0" fmla="*/ 31 w 62"/>
                    <a:gd name="T1" fmla="*/ 62 h 62"/>
                    <a:gd name="T2" fmla="*/ 0 w 62"/>
                    <a:gd name="T3" fmla="*/ 31 h 62"/>
                    <a:gd name="T4" fmla="*/ 31 w 62"/>
                    <a:gd name="T5" fmla="*/ 0 h 62"/>
                    <a:gd name="T6" fmla="*/ 62 w 62"/>
                    <a:gd name="T7" fmla="*/ 31 h 62"/>
                    <a:gd name="T8" fmla="*/ 31 w 62"/>
                    <a:gd name="T9" fmla="*/ 62 h 62"/>
                    <a:gd name="T10" fmla="*/ 31 w 62"/>
                    <a:gd name="T11" fmla="*/ 11 h 62"/>
                    <a:gd name="T12" fmla="*/ 11 w 62"/>
                    <a:gd name="T13" fmla="*/ 31 h 62"/>
                    <a:gd name="T14" fmla="*/ 31 w 62"/>
                    <a:gd name="T15" fmla="*/ 51 h 62"/>
                    <a:gd name="T16" fmla="*/ 51 w 62"/>
                    <a:gd name="T17" fmla="*/ 31 h 62"/>
                    <a:gd name="T18" fmla="*/ 31 w 62"/>
                    <a:gd name="T19" fmla="*/ 11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2" h="62">
                      <a:moveTo>
                        <a:pt x="31" y="62"/>
                      </a:moveTo>
                      <a:cubicBezTo>
                        <a:pt x="14" y="62"/>
                        <a:pt x="0" y="48"/>
                        <a:pt x="0" y="31"/>
                      </a:cubicBezTo>
                      <a:cubicBezTo>
                        <a:pt x="0" y="14"/>
                        <a:pt x="14" y="0"/>
                        <a:pt x="31" y="0"/>
                      </a:cubicBezTo>
                      <a:cubicBezTo>
                        <a:pt x="48" y="0"/>
                        <a:pt x="62" y="14"/>
                        <a:pt x="62" y="31"/>
                      </a:cubicBezTo>
                      <a:cubicBezTo>
                        <a:pt x="62" y="48"/>
                        <a:pt x="48" y="62"/>
                        <a:pt x="31" y="62"/>
                      </a:cubicBezTo>
                      <a:close/>
                      <a:moveTo>
                        <a:pt x="31" y="11"/>
                      </a:moveTo>
                      <a:cubicBezTo>
                        <a:pt x="20" y="11"/>
                        <a:pt x="11" y="20"/>
                        <a:pt x="11" y="31"/>
                      </a:cubicBezTo>
                      <a:cubicBezTo>
                        <a:pt x="11" y="42"/>
                        <a:pt x="20" y="51"/>
                        <a:pt x="31" y="51"/>
                      </a:cubicBezTo>
                      <a:cubicBezTo>
                        <a:pt x="42" y="51"/>
                        <a:pt x="51" y="42"/>
                        <a:pt x="51" y="31"/>
                      </a:cubicBezTo>
                      <a:cubicBezTo>
                        <a:pt x="51" y="20"/>
                        <a:pt x="42" y="11"/>
                        <a:pt x="31" y="1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 sz="1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思源黑体 CN Medium" panose="020B0600000000000000" pitchFamily="34" charset="-122"/>
                    <a:ea typeface="思源黑体 CN Medium" panose="020B0600000000000000" pitchFamily="34" charset="-122"/>
                    <a:sym typeface="思源黑体 CN Medium" panose="020B0600000000000000" pitchFamily="34" charset="-122"/>
                  </a:endParaRPr>
                </a:p>
              </p:txBody>
            </p:sp>
            <p:sp>
              <p:nvSpPr>
                <p:cNvPr id="70" name="Freeform 13"/>
                <p:cNvSpPr/>
                <p:nvPr/>
              </p:nvSpPr>
              <p:spPr bwMode="auto">
                <a:xfrm>
                  <a:off x="860980" y="3643355"/>
                  <a:ext cx="100336" cy="54471"/>
                </a:xfrm>
                <a:custGeom>
                  <a:avLst/>
                  <a:gdLst>
                    <a:gd name="T0" fmla="*/ 111 w 116"/>
                    <a:gd name="T1" fmla="*/ 63 h 63"/>
                    <a:gd name="T2" fmla="*/ 105 w 116"/>
                    <a:gd name="T3" fmla="*/ 58 h 63"/>
                    <a:gd name="T4" fmla="*/ 58 w 116"/>
                    <a:gd name="T5" fmla="*/ 11 h 63"/>
                    <a:gd name="T6" fmla="*/ 11 w 116"/>
                    <a:gd name="T7" fmla="*/ 58 h 63"/>
                    <a:gd name="T8" fmla="*/ 6 w 116"/>
                    <a:gd name="T9" fmla="*/ 63 h 63"/>
                    <a:gd name="T10" fmla="*/ 0 w 116"/>
                    <a:gd name="T11" fmla="*/ 58 h 63"/>
                    <a:gd name="T12" fmla="*/ 58 w 116"/>
                    <a:gd name="T13" fmla="*/ 0 h 63"/>
                    <a:gd name="T14" fmla="*/ 116 w 116"/>
                    <a:gd name="T15" fmla="*/ 58 h 63"/>
                    <a:gd name="T16" fmla="*/ 111 w 116"/>
                    <a:gd name="T17" fmla="*/ 63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6" h="63">
                      <a:moveTo>
                        <a:pt x="111" y="63"/>
                      </a:moveTo>
                      <a:cubicBezTo>
                        <a:pt x="108" y="63"/>
                        <a:pt x="105" y="61"/>
                        <a:pt x="105" y="58"/>
                      </a:cubicBezTo>
                      <a:cubicBezTo>
                        <a:pt x="105" y="32"/>
                        <a:pt x="84" y="11"/>
                        <a:pt x="58" y="11"/>
                      </a:cubicBezTo>
                      <a:cubicBezTo>
                        <a:pt x="32" y="11"/>
                        <a:pt x="11" y="32"/>
                        <a:pt x="11" y="58"/>
                      </a:cubicBezTo>
                      <a:cubicBezTo>
                        <a:pt x="11" y="61"/>
                        <a:pt x="9" y="63"/>
                        <a:pt x="6" y="63"/>
                      </a:cubicBezTo>
                      <a:cubicBezTo>
                        <a:pt x="3" y="63"/>
                        <a:pt x="0" y="61"/>
                        <a:pt x="0" y="58"/>
                      </a:cubicBezTo>
                      <a:cubicBezTo>
                        <a:pt x="0" y="26"/>
                        <a:pt x="26" y="0"/>
                        <a:pt x="58" y="0"/>
                      </a:cubicBezTo>
                      <a:cubicBezTo>
                        <a:pt x="90" y="0"/>
                        <a:pt x="116" y="26"/>
                        <a:pt x="116" y="58"/>
                      </a:cubicBezTo>
                      <a:cubicBezTo>
                        <a:pt x="116" y="61"/>
                        <a:pt x="114" y="63"/>
                        <a:pt x="111" y="6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zh-CN" altLang="en-US" sz="16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思源黑体 CN Medium" panose="020B0600000000000000" pitchFamily="34" charset="-122"/>
                    <a:ea typeface="思源黑体 CN Medium" panose="020B0600000000000000" pitchFamily="34" charset="-122"/>
                    <a:sym typeface="思源黑体 CN Medium" panose="020B0600000000000000" pitchFamily="34" charset="-122"/>
                  </a:endParaRPr>
                </a:p>
              </p:txBody>
            </p:sp>
          </p:grpSp>
        </p:grpSp>
        <p:sp>
          <p:nvSpPr>
            <p:cNvPr id="66" name="矩形 65"/>
            <p:cNvSpPr/>
            <p:nvPr/>
          </p:nvSpPr>
          <p:spPr>
            <a:xfrm>
              <a:off x="5333115" y="3722223"/>
              <a:ext cx="1251583" cy="378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1865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   赵雷洪</a:t>
              </a:r>
              <a:endParaRPr lang="zh-CN" altLang="en-US" sz="1865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574649" y="2245239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33" name="图片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80" y="95449"/>
            <a:ext cx="4715898" cy="126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2" grpId="0" animBg="1"/>
      <p:bldP spid="41" grpId="0"/>
      <p:bldP spid="41" grpId="1"/>
      <p:bldP spid="63" grpId="0"/>
      <p:bldP spid="6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教材分析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796938" y="2772210"/>
            <a:ext cx="10146605" cy="211906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明晰教学目标与教学重难点；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深化教材知识结构的组织与理解；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提升教师的问题意识与思考力。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704766" y="1640906"/>
            <a:ext cx="3585294" cy="62011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rIns="180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教材分析的目的与价值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" name="Freeform 5"/>
          <p:cNvSpPr/>
          <p:nvPr/>
        </p:nvSpPr>
        <p:spPr bwMode="auto">
          <a:xfrm>
            <a:off x="10688828" y="5814003"/>
            <a:ext cx="1503171" cy="1043997"/>
          </a:xfrm>
          <a:custGeom>
            <a:avLst/>
            <a:gdLst>
              <a:gd name="T0" fmla="*/ 1597 w 1649"/>
              <a:gd name="T1" fmla="*/ 1 h 1145"/>
              <a:gd name="T2" fmla="*/ 1350 w 1649"/>
              <a:gd name="T3" fmla="*/ 81 h 1145"/>
              <a:gd name="T4" fmla="*/ 1198 w 1649"/>
              <a:gd name="T5" fmla="*/ 249 h 1145"/>
              <a:gd name="T6" fmla="*/ 1092 w 1649"/>
              <a:gd name="T7" fmla="*/ 456 h 1145"/>
              <a:gd name="T8" fmla="*/ 982 w 1649"/>
              <a:gd name="T9" fmla="*/ 656 h 1145"/>
              <a:gd name="T10" fmla="*/ 826 w 1649"/>
              <a:gd name="T11" fmla="*/ 803 h 1145"/>
              <a:gd name="T12" fmla="*/ 692 w 1649"/>
              <a:gd name="T13" fmla="*/ 848 h 1145"/>
              <a:gd name="T14" fmla="*/ 511 w 1649"/>
              <a:gd name="T15" fmla="*/ 827 h 1145"/>
              <a:gd name="T16" fmla="*/ 329 w 1649"/>
              <a:gd name="T17" fmla="*/ 811 h 1145"/>
              <a:gd name="T18" fmla="*/ 285 w 1649"/>
              <a:gd name="T19" fmla="*/ 824 h 1145"/>
              <a:gd name="T20" fmla="*/ 242 w 1649"/>
              <a:gd name="T21" fmla="*/ 840 h 1145"/>
              <a:gd name="T22" fmla="*/ 162 w 1649"/>
              <a:gd name="T23" fmla="*/ 882 h 1145"/>
              <a:gd name="T24" fmla="*/ 0 w 1649"/>
              <a:gd name="T25" fmla="*/ 1145 h 1145"/>
              <a:gd name="T26" fmla="*/ 1649 w 1649"/>
              <a:gd name="T27" fmla="*/ 1145 h 1145"/>
              <a:gd name="T28" fmla="*/ 1649 w 1649"/>
              <a:gd name="T29" fmla="*/ 1 h 1145"/>
              <a:gd name="T30" fmla="*/ 1597 w 1649"/>
              <a:gd name="T31" fmla="*/ 1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649" h="1145">
                <a:moveTo>
                  <a:pt x="1597" y="1"/>
                </a:moveTo>
                <a:cubicBezTo>
                  <a:pt x="1509" y="7"/>
                  <a:pt x="1423" y="31"/>
                  <a:pt x="1350" y="81"/>
                </a:cubicBezTo>
                <a:cubicBezTo>
                  <a:pt x="1287" y="125"/>
                  <a:pt x="1238" y="185"/>
                  <a:pt x="1198" y="249"/>
                </a:cubicBezTo>
                <a:cubicBezTo>
                  <a:pt x="1157" y="315"/>
                  <a:pt x="1125" y="386"/>
                  <a:pt x="1092" y="456"/>
                </a:cubicBezTo>
                <a:cubicBezTo>
                  <a:pt x="1059" y="525"/>
                  <a:pt x="1026" y="594"/>
                  <a:pt x="982" y="656"/>
                </a:cubicBezTo>
                <a:cubicBezTo>
                  <a:pt x="941" y="715"/>
                  <a:pt x="890" y="768"/>
                  <a:pt x="826" y="803"/>
                </a:cubicBezTo>
                <a:cubicBezTo>
                  <a:pt x="785" y="826"/>
                  <a:pt x="739" y="843"/>
                  <a:pt x="692" y="848"/>
                </a:cubicBezTo>
                <a:cubicBezTo>
                  <a:pt x="631" y="853"/>
                  <a:pt x="571" y="840"/>
                  <a:pt x="511" y="827"/>
                </a:cubicBezTo>
                <a:cubicBezTo>
                  <a:pt x="452" y="814"/>
                  <a:pt x="390" y="800"/>
                  <a:pt x="329" y="811"/>
                </a:cubicBezTo>
                <a:cubicBezTo>
                  <a:pt x="314" y="814"/>
                  <a:pt x="299" y="818"/>
                  <a:pt x="285" y="824"/>
                </a:cubicBezTo>
                <a:cubicBezTo>
                  <a:pt x="270" y="829"/>
                  <a:pt x="256" y="835"/>
                  <a:pt x="242" y="840"/>
                </a:cubicBezTo>
                <a:cubicBezTo>
                  <a:pt x="214" y="851"/>
                  <a:pt x="187" y="865"/>
                  <a:pt x="162" y="882"/>
                </a:cubicBezTo>
                <a:cubicBezTo>
                  <a:pt x="74" y="943"/>
                  <a:pt x="20" y="1041"/>
                  <a:pt x="0" y="1145"/>
                </a:cubicBezTo>
                <a:cubicBezTo>
                  <a:pt x="1649" y="1145"/>
                  <a:pt x="1649" y="1145"/>
                  <a:pt x="1649" y="1145"/>
                </a:cubicBezTo>
                <a:cubicBezTo>
                  <a:pt x="1649" y="1"/>
                  <a:pt x="1649" y="1"/>
                  <a:pt x="1649" y="1"/>
                </a:cubicBezTo>
                <a:cubicBezTo>
                  <a:pt x="1632" y="0"/>
                  <a:pt x="1614" y="0"/>
                  <a:pt x="1597" y="1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583895" y="560720"/>
            <a:ext cx="468000" cy="468000"/>
            <a:chOff x="4021230" y="-295115"/>
            <a:chExt cx="864000" cy="864000"/>
          </a:xfrm>
        </p:grpSpPr>
        <p:sp>
          <p:nvSpPr>
            <p:cNvPr id="5" name="椭圆 4"/>
            <p:cNvSpPr/>
            <p:nvPr/>
          </p:nvSpPr>
          <p:spPr>
            <a:xfrm>
              <a:off x="4021230" y="-295115"/>
              <a:ext cx="864000" cy="864000"/>
            </a:xfrm>
            <a:prstGeom prst="ellipse">
              <a:avLst/>
            </a:prstGeom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grpSp>
          <p:nvGrpSpPr>
            <p:cNvPr id="7" name="Group 4"/>
            <p:cNvGrpSpPr>
              <a:grpSpLocks noChangeAspect="1"/>
            </p:cNvGrpSpPr>
            <p:nvPr/>
          </p:nvGrpSpPr>
          <p:grpSpPr bwMode="auto">
            <a:xfrm>
              <a:off x="4244376" y="-57161"/>
              <a:ext cx="417708" cy="388092"/>
              <a:chOff x="1571" y="-2401"/>
              <a:chExt cx="2440" cy="2267"/>
            </a:xfrm>
            <a:solidFill>
              <a:schemeClr val="bg1"/>
            </a:solidFill>
          </p:grpSpPr>
          <p:sp>
            <p:nvSpPr>
              <p:cNvPr id="8" name="Freeform 5"/>
              <p:cNvSpPr>
                <a:spLocks noEditPoints="1"/>
              </p:cNvSpPr>
              <p:nvPr/>
            </p:nvSpPr>
            <p:spPr bwMode="auto">
              <a:xfrm>
                <a:off x="3138" y="-2117"/>
                <a:ext cx="873" cy="1455"/>
              </a:xfrm>
              <a:custGeom>
                <a:avLst/>
                <a:gdLst>
                  <a:gd name="T0" fmla="*/ 1130 w 1130"/>
                  <a:gd name="T1" fmla="*/ 1854 h 1883"/>
                  <a:gd name="T2" fmla="*/ 633 w 1130"/>
                  <a:gd name="T3" fmla="*/ 1137 h 1883"/>
                  <a:gd name="T4" fmla="*/ 839 w 1130"/>
                  <a:gd name="T5" fmla="*/ 849 h 1883"/>
                  <a:gd name="T6" fmla="*/ 848 w 1130"/>
                  <a:gd name="T7" fmla="*/ 450 h 1883"/>
                  <a:gd name="T8" fmla="*/ 618 w 1130"/>
                  <a:gd name="T9" fmla="*/ 125 h 1883"/>
                  <a:gd name="T10" fmla="*/ 239 w 1130"/>
                  <a:gd name="T11" fmla="*/ 0 h 1883"/>
                  <a:gd name="T12" fmla="*/ 88 w 1130"/>
                  <a:gd name="T13" fmla="*/ 19 h 1883"/>
                  <a:gd name="T14" fmla="*/ 43 w 1130"/>
                  <a:gd name="T15" fmla="*/ 30 h 1883"/>
                  <a:gd name="T16" fmla="*/ 74 w 1130"/>
                  <a:gd name="T17" fmla="*/ 63 h 1883"/>
                  <a:gd name="T18" fmla="*/ 188 w 1130"/>
                  <a:gd name="T19" fmla="*/ 217 h 1883"/>
                  <a:gd name="T20" fmla="*/ 196 w 1130"/>
                  <a:gd name="T21" fmla="*/ 231 h 1883"/>
                  <a:gd name="T22" fmla="*/ 212 w 1130"/>
                  <a:gd name="T23" fmla="*/ 231 h 1883"/>
                  <a:gd name="T24" fmla="*/ 227 w 1130"/>
                  <a:gd name="T25" fmla="*/ 229 h 1883"/>
                  <a:gd name="T26" fmla="*/ 239 w 1130"/>
                  <a:gd name="T27" fmla="*/ 228 h 1883"/>
                  <a:gd name="T28" fmla="*/ 528 w 1130"/>
                  <a:gd name="T29" fmla="*/ 347 h 1883"/>
                  <a:gd name="T30" fmla="*/ 648 w 1130"/>
                  <a:gd name="T31" fmla="*/ 636 h 1883"/>
                  <a:gd name="T32" fmla="*/ 528 w 1130"/>
                  <a:gd name="T33" fmla="*/ 926 h 1883"/>
                  <a:gd name="T34" fmla="*/ 239 w 1130"/>
                  <a:gd name="T35" fmla="*/ 1046 h 1883"/>
                  <a:gd name="T36" fmla="*/ 225 w 1130"/>
                  <a:gd name="T37" fmla="*/ 1045 h 1883"/>
                  <a:gd name="T38" fmla="*/ 213 w 1130"/>
                  <a:gd name="T39" fmla="*/ 1043 h 1883"/>
                  <a:gd name="T40" fmla="*/ 196 w 1130"/>
                  <a:gd name="T41" fmla="*/ 1042 h 1883"/>
                  <a:gd name="T42" fmla="*/ 188 w 1130"/>
                  <a:gd name="T43" fmla="*/ 1057 h 1883"/>
                  <a:gd name="T44" fmla="*/ 60 w 1130"/>
                  <a:gd name="T45" fmla="*/ 1226 h 1883"/>
                  <a:gd name="T46" fmla="*/ 0 w 1130"/>
                  <a:gd name="T47" fmla="*/ 1288 h 1883"/>
                  <a:gd name="T48" fmla="*/ 85 w 1130"/>
                  <a:gd name="T49" fmla="*/ 1271 h 1883"/>
                  <a:gd name="T50" fmla="*/ 222 w 1130"/>
                  <a:gd name="T51" fmla="*/ 1256 h 1883"/>
                  <a:gd name="T52" fmla="*/ 889 w 1130"/>
                  <a:gd name="T53" fmla="*/ 1860 h 1883"/>
                  <a:gd name="T54" fmla="*/ 891 w 1130"/>
                  <a:gd name="T55" fmla="*/ 1883 h 1883"/>
                  <a:gd name="T56" fmla="*/ 1130 w 1130"/>
                  <a:gd name="T57" fmla="*/ 1883 h 1883"/>
                  <a:gd name="T58" fmla="*/ 1130 w 1130"/>
                  <a:gd name="T59" fmla="*/ 1857 h 1883"/>
                  <a:gd name="T60" fmla="*/ 1130 w 1130"/>
                  <a:gd name="T61" fmla="*/ 1854 h 1883"/>
                  <a:gd name="T62" fmla="*/ 1130 w 1130"/>
                  <a:gd name="T63" fmla="*/ 1854 h 1883"/>
                  <a:gd name="T64" fmla="*/ 1130 w 1130"/>
                  <a:gd name="T65" fmla="*/ 1854 h 18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30" h="1883">
                    <a:moveTo>
                      <a:pt x="1130" y="1854"/>
                    </a:moveTo>
                    <a:cubicBezTo>
                      <a:pt x="1099" y="1544"/>
                      <a:pt x="911" y="1273"/>
                      <a:pt x="633" y="1137"/>
                    </a:cubicBezTo>
                    <a:cubicBezTo>
                      <a:pt x="728" y="1062"/>
                      <a:pt x="799" y="964"/>
                      <a:pt x="839" y="849"/>
                    </a:cubicBezTo>
                    <a:cubicBezTo>
                      <a:pt x="885" y="720"/>
                      <a:pt x="888" y="582"/>
                      <a:pt x="848" y="450"/>
                    </a:cubicBezTo>
                    <a:cubicBezTo>
                      <a:pt x="808" y="319"/>
                      <a:pt x="728" y="206"/>
                      <a:pt x="618" y="125"/>
                    </a:cubicBezTo>
                    <a:cubicBezTo>
                      <a:pt x="508" y="43"/>
                      <a:pt x="377" y="0"/>
                      <a:pt x="239" y="0"/>
                    </a:cubicBezTo>
                    <a:cubicBezTo>
                      <a:pt x="190" y="0"/>
                      <a:pt x="141" y="6"/>
                      <a:pt x="88" y="19"/>
                    </a:cubicBezTo>
                    <a:cubicBezTo>
                      <a:pt x="43" y="30"/>
                      <a:pt x="43" y="30"/>
                      <a:pt x="43" y="30"/>
                    </a:cubicBezTo>
                    <a:cubicBezTo>
                      <a:pt x="74" y="63"/>
                      <a:pt x="74" y="63"/>
                      <a:pt x="74" y="63"/>
                    </a:cubicBezTo>
                    <a:cubicBezTo>
                      <a:pt x="117" y="110"/>
                      <a:pt x="156" y="162"/>
                      <a:pt x="188" y="217"/>
                    </a:cubicBezTo>
                    <a:cubicBezTo>
                      <a:pt x="196" y="231"/>
                      <a:pt x="196" y="231"/>
                      <a:pt x="196" y="231"/>
                    </a:cubicBezTo>
                    <a:cubicBezTo>
                      <a:pt x="212" y="231"/>
                      <a:pt x="212" y="231"/>
                      <a:pt x="212" y="231"/>
                    </a:cubicBezTo>
                    <a:cubicBezTo>
                      <a:pt x="217" y="231"/>
                      <a:pt x="223" y="230"/>
                      <a:pt x="227" y="229"/>
                    </a:cubicBezTo>
                    <a:cubicBezTo>
                      <a:pt x="232" y="228"/>
                      <a:pt x="236" y="228"/>
                      <a:pt x="239" y="228"/>
                    </a:cubicBezTo>
                    <a:cubicBezTo>
                      <a:pt x="349" y="228"/>
                      <a:pt x="452" y="271"/>
                      <a:pt x="528" y="347"/>
                    </a:cubicBezTo>
                    <a:cubicBezTo>
                      <a:pt x="606" y="425"/>
                      <a:pt x="648" y="527"/>
                      <a:pt x="648" y="636"/>
                    </a:cubicBezTo>
                    <a:cubicBezTo>
                      <a:pt x="648" y="746"/>
                      <a:pt x="606" y="849"/>
                      <a:pt x="528" y="926"/>
                    </a:cubicBezTo>
                    <a:cubicBezTo>
                      <a:pt x="451" y="1003"/>
                      <a:pt x="349" y="1046"/>
                      <a:pt x="239" y="1046"/>
                    </a:cubicBezTo>
                    <a:cubicBezTo>
                      <a:pt x="235" y="1046"/>
                      <a:pt x="231" y="1045"/>
                      <a:pt x="225" y="1045"/>
                    </a:cubicBezTo>
                    <a:cubicBezTo>
                      <a:pt x="221" y="1044"/>
                      <a:pt x="217" y="1043"/>
                      <a:pt x="213" y="1043"/>
                    </a:cubicBezTo>
                    <a:cubicBezTo>
                      <a:pt x="196" y="1042"/>
                      <a:pt x="196" y="1042"/>
                      <a:pt x="196" y="1042"/>
                    </a:cubicBezTo>
                    <a:cubicBezTo>
                      <a:pt x="188" y="1057"/>
                      <a:pt x="188" y="1057"/>
                      <a:pt x="188" y="1057"/>
                    </a:cubicBezTo>
                    <a:cubicBezTo>
                      <a:pt x="153" y="1118"/>
                      <a:pt x="110" y="1175"/>
                      <a:pt x="60" y="1226"/>
                    </a:cubicBezTo>
                    <a:cubicBezTo>
                      <a:pt x="0" y="1288"/>
                      <a:pt x="0" y="1288"/>
                      <a:pt x="0" y="1288"/>
                    </a:cubicBezTo>
                    <a:cubicBezTo>
                      <a:pt x="85" y="1271"/>
                      <a:pt x="85" y="1271"/>
                      <a:pt x="85" y="1271"/>
                    </a:cubicBezTo>
                    <a:cubicBezTo>
                      <a:pt x="130" y="1261"/>
                      <a:pt x="176" y="1256"/>
                      <a:pt x="222" y="1256"/>
                    </a:cubicBezTo>
                    <a:cubicBezTo>
                      <a:pt x="567" y="1256"/>
                      <a:pt x="854" y="1516"/>
                      <a:pt x="889" y="1860"/>
                    </a:cubicBezTo>
                    <a:cubicBezTo>
                      <a:pt x="891" y="1883"/>
                      <a:pt x="891" y="1883"/>
                      <a:pt x="891" y="1883"/>
                    </a:cubicBezTo>
                    <a:cubicBezTo>
                      <a:pt x="1130" y="1883"/>
                      <a:pt x="1130" y="1883"/>
                      <a:pt x="1130" y="1883"/>
                    </a:cubicBezTo>
                    <a:cubicBezTo>
                      <a:pt x="1130" y="1857"/>
                      <a:pt x="1130" y="1857"/>
                      <a:pt x="1130" y="1857"/>
                    </a:cubicBezTo>
                    <a:lnTo>
                      <a:pt x="1130" y="1854"/>
                    </a:lnTo>
                    <a:close/>
                    <a:moveTo>
                      <a:pt x="1130" y="1854"/>
                    </a:moveTo>
                    <a:cubicBezTo>
                      <a:pt x="1130" y="1854"/>
                      <a:pt x="1130" y="1854"/>
                      <a:pt x="1130" y="185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endParaRPr>
              </a:p>
            </p:txBody>
          </p:sp>
          <p:sp>
            <p:nvSpPr>
              <p:cNvPr id="9" name="Freeform 6"/>
              <p:cNvSpPr>
                <a:spLocks noEditPoints="1"/>
              </p:cNvSpPr>
              <p:nvPr/>
            </p:nvSpPr>
            <p:spPr bwMode="auto">
              <a:xfrm>
                <a:off x="1571" y="-2401"/>
                <a:ext cx="1988" cy="2267"/>
              </a:xfrm>
              <a:custGeom>
                <a:avLst/>
                <a:gdLst>
                  <a:gd name="T0" fmla="*/ 2506 w 2572"/>
                  <a:gd name="T1" fmla="*/ 2499 h 2933"/>
                  <a:gd name="T2" fmla="*/ 2320 w 2572"/>
                  <a:gd name="T3" fmla="*/ 2141 h 2933"/>
                  <a:gd name="T4" fmla="*/ 2032 w 2572"/>
                  <a:gd name="T5" fmla="*/ 1858 h 2933"/>
                  <a:gd name="T6" fmla="*/ 1715 w 2572"/>
                  <a:gd name="T7" fmla="*/ 1694 h 2933"/>
                  <a:gd name="T8" fmla="*/ 2055 w 2572"/>
                  <a:gd name="T9" fmla="*/ 1275 h 2933"/>
                  <a:gd name="T10" fmla="*/ 2091 w 2572"/>
                  <a:gd name="T11" fmla="*/ 683 h 2933"/>
                  <a:gd name="T12" fmla="*/ 1760 w 2572"/>
                  <a:gd name="T13" fmla="*/ 190 h 2933"/>
                  <a:gd name="T14" fmla="*/ 1197 w 2572"/>
                  <a:gd name="T15" fmla="*/ 0 h 2933"/>
                  <a:gd name="T16" fmla="*/ 619 w 2572"/>
                  <a:gd name="T17" fmla="*/ 204 h 2933"/>
                  <a:gd name="T18" fmla="*/ 295 w 2572"/>
                  <a:gd name="T19" fmla="*/ 724 h 2933"/>
                  <a:gd name="T20" fmla="*/ 366 w 2572"/>
                  <a:gd name="T21" fmla="*/ 1333 h 2933"/>
                  <a:gd name="T22" fmla="*/ 751 w 2572"/>
                  <a:gd name="T23" fmla="*/ 1738 h 2933"/>
                  <a:gd name="T24" fmla="*/ 220 w 2572"/>
                  <a:gd name="T25" fmla="*/ 2189 h 2933"/>
                  <a:gd name="T26" fmla="*/ 0 w 2572"/>
                  <a:gd name="T27" fmla="*/ 2907 h 2933"/>
                  <a:gd name="T28" fmla="*/ 0 w 2572"/>
                  <a:gd name="T29" fmla="*/ 2933 h 2933"/>
                  <a:gd name="T30" fmla="*/ 216 w 2572"/>
                  <a:gd name="T31" fmla="*/ 2933 h 2933"/>
                  <a:gd name="T32" fmla="*/ 216 w 2572"/>
                  <a:gd name="T33" fmla="*/ 2907 h 2933"/>
                  <a:gd name="T34" fmla="*/ 216 w 2572"/>
                  <a:gd name="T35" fmla="*/ 2896 h 2933"/>
                  <a:gd name="T36" fmla="*/ 215 w 2572"/>
                  <a:gd name="T37" fmla="*/ 2889 h 2933"/>
                  <a:gd name="T38" fmla="*/ 1268 w 2572"/>
                  <a:gd name="T39" fmla="*/ 1835 h 2933"/>
                  <a:gd name="T40" fmla="*/ 2320 w 2572"/>
                  <a:gd name="T41" fmla="*/ 2888 h 2933"/>
                  <a:gd name="T42" fmla="*/ 2320 w 2572"/>
                  <a:gd name="T43" fmla="*/ 2896 h 2933"/>
                  <a:gd name="T44" fmla="*/ 2319 w 2572"/>
                  <a:gd name="T45" fmla="*/ 2906 h 2933"/>
                  <a:gd name="T46" fmla="*/ 2319 w 2572"/>
                  <a:gd name="T47" fmla="*/ 2933 h 2933"/>
                  <a:gd name="T48" fmla="*/ 2572 w 2572"/>
                  <a:gd name="T49" fmla="*/ 2933 h 2933"/>
                  <a:gd name="T50" fmla="*/ 2572 w 2572"/>
                  <a:gd name="T51" fmla="*/ 2906 h 2933"/>
                  <a:gd name="T52" fmla="*/ 2506 w 2572"/>
                  <a:gd name="T53" fmla="*/ 2499 h 2933"/>
                  <a:gd name="T54" fmla="*/ 1890 w 2572"/>
                  <a:gd name="T55" fmla="*/ 927 h 2933"/>
                  <a:gd name="T56" fmla="*/ 1197 w 2572"/>
                  <a:gd name="T57" fmla="*/ 1620 h 2933"/>
                  <a:gd name="T58" fmla="*/ 503 w 2572"/>
                  <a:gd name="T59" fmla="*/ 927 h 2933"/>
                  <a:gd name="T60" fmla="*/ 1197 w 2572"/>
                  <a:gd name="T61" fmla="*/ 233 h 2933"/>
                  <a:gd name="T62" fmla="*/ 1890 w 2572"/>
                  <a:gd name="T63" fmla="*/ 927 h 2933"/>
                  <a:gd name="T64" fmla="*/ 1890 w 2572"/>
                  <a:gd name="T65" fmla="*/ 927 h 2933"/>
                  <a:gd name="T66" fmla="*/ 1890 w 2572"/>
                  <a:gd name="T67" fmla="*/ 927 h 29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572" h="2933">
                    <a:moveTo>
                      <a:pt x="2506" y="2499"/>
                    </a:moveTo>
                    <a:cubicBezTo>
                      <a:pt x="2464" y="2370"/>
                      <a:pt x="2401" y="2250"/>
                      <a:pt x="2320" y="2141"/>
                    </a:cubicBezTo>
                    <a:cubicBezTo>
                      <a:pt x="2239" y="2032"/>
                      <a:pt x="2142" y="1937"/>
                      <a:pt x="2032" y="1858"/>
                    </a:cubicBezTo>
                    <a:cubicBezTo>
                      <a:pt x="1934" y="1789"/>
                      <a:pt x="1828" y="1733"/>
                      <a:pt x="1715" y="1694"/>
                    </a:cubicBezTo>
                    <a:cubicBezTo>
                      <a:pt x="1868" y="1591"/>
                      <a:pt x="1984" y="1447"/>
                      <a:pt x="2055" y="1275"/>
                    </a:cubicBezTo>
                    <a:cubicBezTo>
                      <a:pt x="2132" y="1085"/>
                      <a:pt x="2144" y="880"/>
                      <a:pt x="2091" y="683"/>
                    </a:cubicBezTo>
                    <a:cubicBezTo>
                      <a:pt x="2037" y="485"/>
                      <a:pt x="1922" y="314"/>
                      <a:pt x="1760" y="190"/>
                    </a:cubicBezTo>
                    <a:cubicBezTo>
                      <a:pt x="1597" y="66"/>
                      <a:pt x="1402" y="0"/>
                      <a:pt x="1197" y="0"/>
                    </a:cubicBezTo>
                    <a:cubicBezTo>
                      <a:pt x="988" y="1"/>
                      <a:pt x="782" y="73"/>
                      <a:pt x="619" y="204"/>
                    </a:cubicBezTo>
                    <a:cubicBezTo>
                      <a:pt x="455" y="335"/>
                      <a:pt x="340" y="520"/>
                      <a:pt x="295" y="724"/>
                    </a:cubicBezTo>
                    <a:cubicBezTo>
                      <a:pt x="249" y="929"/>
                      <a:pt x="275" y="1145"/>
                      <a:pt x="366" y="1333"/>
                    </a:cubicBezTo>
                    <a:cubicBezTo>
                      <a:pt x="449" y="1504"/>
                      <a:pt x="585" y="1646"/>
                      <a:pt x="751" y="1738"/>
                    </a:cubicBezTo>
                    <a:cubicBezTo>
                      <a:pt x="536" y="1837"/>
                      <a:pt x="353" y="1992"/>
                      <a:pt x="220" y="2189"/>
                    </a:cubicBezTo>
                    <a:cubicBezTo>
                      <a:pt x="76" y="2402"/>
                      <a:pt x="0" y="2650"/>
                      <a:pt x="0" y="2907"/>
                    </a:cubicBezTo>
                    <a:cubicBezTo>
                      <a:pt x="0" y="2933"/>
                      <a:pt x="0" y="2933"/>
                      <a:pt x="0" y="2933"/>
                    </a:cubicBezTo>
                    <a:cubicBezTo>
                      <a:pt x="216" y="2933"/>
                      <a:pt x="216" y="2933"/>
                      <a:pt x="216" y="2933"/>
                    </a:cubicBezTo>
                    <a:cubicBezTo>
                      <a:pt x="216" y="2907"/>
                      <a:pt x="216" y="2907"/>
                      <a:pt x="216" y="2907"/>
                    </a:cubicBezTo>
                    <a:cubicBezTo>
                      <a:pt x="216" y="2903"/>
                      <a:pt x="216" y="2899"/>
                      <a:pt x="216" y="2896"/>
                    </a:cubicBezTo>
                    <a:cubicBezTo>
                      <a:pt x="216" y="2893"/>
                      <a:pt x="215" y="2891"/>
                      <a:pt x="215" y="2889"/>
                    </a:cubicBezTo>
                    <a:cubicBezTo>
                      <a:pt x="215" y="2308"/>
                      <a:pt x="687" y="1835"/>
                      <a:pt x="1268" y="1835"/>
                    </a:cubicBezTo>
                    <a:cubicBezTo>
                      <a:pt x="1848" y="1835"/>
                      <a:pt x="2320" y="2307"/>
                      <a:pt x="2320" y="2888"/>
                    </a:cubicBezTo>
                    <a:cubicBezTo>
                      <a:pt x="2320" y="2891"/>
                      <a:pt x="2320" y="2893"/>
                      <a:pt x="2320" y="2896"/>
                    </a:cubicBezTo>
                    <a:cubicBezTo>
                      <a:pt x="2320" y="2899"/>
                      <a:pt x="2319" y="2903"/>
                      <a:pt x="2319" y="2906"/>
                    </a:cubicBezTo>
                    <a:cubicBezTo>
                      <a:pt x="2319" y="2933"/>
                      <a:pt x="2319" y="2933"/>
                      <a:pt x="2319" y="2933"/>
                    </a:cubicBezTo>
                    <a:cubicBezTo>
                      <a:pt x="2572" y="2933"/>
                      <a:pt x="2572" y="2933"/>
                      <a:pt x="2572" y="2933"/>
                    </a:cubicBezTo>
                    <a:cubicBezTo>
                      <a:pt x="2572" y="2906"/>
                      <a:pt x="2572" y="2906"/>
                      <a:pt x="2572" y="2906"/>
                    </a:cubicBezTo>
                    <a:cubicBezTo>
                      <a:pt x="2572" y="2768"/>
                      <a:pt x="2550" y="2630"/>
                      <a:pt x="2506" y="2499"/>
                    </a:cubicBezTo>
                    <a:close/>
                    <a:moveTo>
                      <a:pt x="1890" y="927"/>
                    </a:moveTo>
                    <a:cubicBezTo>
                      <a:pt x="1890" y="1309"/>
                      <a:pt x="1579" y="1620"/>
                      <a:pt x="1197" y="1620"/>
                    </a:cubicBezTo>
                    <a:cubicBezTo>
                      <a:pt x="814" y="1620"/>
                      <a:pt x="503" y="1309"/>
                      <a:pt x="503" y="927"/>
                    </a:cubicBezTo>
                    <a:cubicBezTo>
                      <a:pt x="503" y="544"/>
                      <a:pt x="814" y="233"/>
                      <a:pt x="1197" y="233"/>
                    </a:cubicBezTo>
                    <a:cubicBezTo>
                      <a:pt x="1579" y="233"/>
                      <a:pt x="1890" y="544"/>
                      <a:pt x="1890" y="927"/>
                    </a:cubicBezTo>
                    <a:close/>
                    <a:moveTo>
                      <a:pt x="1890" y="927"/>
                    </a:moveTo>
                    <a:cubicBezTo>
                      <a:pt x="1890" y="927"/>
                      <a:pt x="1890" y="927"/>
                      <a:pt x="1890" y="927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endParaRPr>
              </a:p>
            </p:txBody>
          </p:sp>
        </p:grpSp>
      </p:grpSp>
      <p:cxnSp>
        <p:nvCxnSpPr>
          <p:cNvPr id="10" name="直接连接符 9"/>
          <p:cNvCxnSpPr/>
          <p:nvPr/>
        </p:nvCxnSpPr>
        <p:spPr>
          <a:xfrm>
            <a:off x="1209941" y="987689"/>
            <a:ext cx="396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2767177" y="5505004"/>
            <a:ext cx="5724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ea typeface="思源黑体 CN Medium" panose="020B0600000000000000"/>
              </a:rPr>
              <a:t>如何进行教材分析？</a:t>
            </a:r>
            <a:endParaRPr lang="zh-CN" altLang="en-US" sz="4800" b="1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教材分析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90034" y="3339256"/>
            <a:ext cx="4923401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泛读有关资料，明确课程的地位和任务</a:t>
            </a:r>
            <a:endParaRPr lang="zh-CN" altLang="en-US" sz="20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90034" y="4957982"/>
            <a:ext cx="2683313" cy="978706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细读每一部分教材，进行整体分析</a:t>
            </a:r>
            <a:endParaRPr lang="zh-CN" altLang="en-US" sz="20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6350605" y="3329933"/>
            <a:ext cx="4622195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通读整个教材，对教材有一总体认识</a:t>
            </a:r>
            <a:endParaRPr lang="zh-CN" altLang="en-US" sz="20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6201105" y="4957982"/>
            <a:ext cx="2617076" cy="978706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精读每一节教材，进行具体分析</a:t>
            </a:r>
            <a:endParaRPr lang="zh-CN" altLang="en-US" sz="20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633815" y="1223914"/>
            <a:ext cx="10538682" cy="157456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从教材的地位和作用入手，分析教材的的内容和结构，明确教学目的、重难点，挖掘教材的科学方法、能力培养、思想教育因素，分析教材中的问题，设计适当的教学方式或提出合理的教学建议。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1" name="AutoShape 4"/>
          <p:cNvSpPr/>
          <p:nvPr/>
        </p:nvSpPr>
        <p:spPr bwMode="auto">
          <a:xfrm>
            <a:off x="2773347" y="4314879"/>
            <a:ext cx="243122" cy="2264909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16469" y="4271243"/>
            <a:ext cx="3334136" cy="2352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知识的逻辑结构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重难点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在生产生活中的应用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科学方法和能力培养的因素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地位和作用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22" name="AutoShape 4"/>
          <p:cNvSpPr/>
          <p:nvPr/>
        </p:nvSpPr>
        <p:spPr bwMode="auto">
          <a:xfrm>
            <a:off x="8822028" y="4288604"/>
            <a:ext cx="243122" cy="2264909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9065150" y="4201331"/>
            <a:ext cx="3334136" cy="1890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易错点与难点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教学特点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讲清知识的关键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选择合适的教学策略与方法</a:t>
            </a:r>
            <a:endParaRPr lang="en-US" altLang="zh-CN" sz="2000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2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5" grpId="0" animBg="1"/>
      <p:bldP spid="17" grpId="0" animBg="1"/>
      <p:bldP spid="20" grpId="0" animBg="1"/>
      <p:bldP spid="21" grpId="0" animBg="1"/>
      <p:bldP spid="3" grpId="0"/>
      <p:bldP spid="22" grpId="0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学情分析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6" name="îṥļïďê"/>
          <p:cNvSpPr/>
          <p:nvPr/>
        </p:nvSpPr>
        <p:spPr>
          <a:xfrm>
            <a:off x="4749248" y="3218094"/>
            <a:ext cx="2490088" cy="2550092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学情分析</a:t>
            </a:r>
            <a:endParaRPr lang="zh-CN" altLang="en-US" sz="40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8" name="îṥļïďê"/>
          <p:cNvSpPr/>
          <p:nvPr/>
        </p:nvSpPr>
        <p:spPr>
          <a:xfrm>
            <a:off x="4240919" y="400905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49" name="îṥļïďê"/>
          <p:cNvSpPr/>
          <p:nvPr/>
        </p:nvSpPr>
        <p:spPr>
          <a:xfrm>
            <a:off x="5517228" y="2807996"/>
            <a:ext cx="958851" cy="958851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52" name="PA-矩形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62617" y="2246827"/>
            <a:ext cx="2810217" cy="4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学习动机和学习兴趣</a:t>
            </a:r>
            <a:endParaRPr lang="zh-CN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55" name="PA-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960684" y="4248777"/>
            <a:ext cx="2996085" cy="4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学习习惯和学习风格</a:t>
            </a:r>
            <a:endParaRPr lang="zh-CN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58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5469" y="3950080"/>
            <a:ext cx="2877728" cy="4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起点水平和生活经验</a:t>
            </a:r>
            <a:endParaRPr lang="zh-CN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61" name="PA-矩形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743794" y="6377030"/>
            <a:ext cx="2877728" cy="4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学习态度和学习方式</a:t>
            </a:r>
            <a:endParaRPr lang="zh-CN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62" name="PA-矩形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392312" y="4216140"/>
            <a:ext cx="702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01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63" name="PA-矩形 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602265" y="3006291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02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14" name="îṥļïďê"/>
          <p:cNvSpPr/>
          <p:nvPr/>
        </p:nvSpPr>
        <p:spPr>
          <a:xfrm>
            <a:off x="6849823" y="400905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5" name="PA-矩形 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936199" y="4216280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03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16" name="îṥļïďê"/>
          <p:cNvSpPr/>
          <p:nvPr/>
        </p:nvSpPr>
        <p:spPr>
          <a:xfrm>
            <a:off x="5542384" y="5298247"/>
            <a:ext cx="987469" cy="987469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PA-矩形 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656667" y="5514983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04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18" name="矩形: 圆角 17"/>
          <p:cNvSpPr/>
          <p:nvPr/>
        </p:nvSpPr>
        <p:spPr>
          <a:xfrm>
            <a:off x="634638" y="1095730"/>
            <a:ext cx="11558185" cy="112964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学习者在某一个单位时间内或某一项学习活动中的学习状态，具有客观性、开放性、动态性、可知性、多元性等特点，是教学设计的前提基础和重要环节。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pic>
        <p:nvPicPr>
          <p:cNvPr id="2050" name="Picture 2" descr="提出“需求层次理论”的马斯洛会如何做运营？ | 人人都是产品经理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522" y="641015"/>
            <a:ext cx="4411089" cy="347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AutoShape 4"/>
          <p:cNvSpPr/>
          <p:nvPr/>
        </p:nvSpPr>
        <p:spPr bwMode="auto">
          <a:xfrm rot="5400000">
            <a:off x="10035587" y="3310994"/>
            <a:ext cx="143751" cy="3184300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95387" y="5068787"/>
            <a:ext cx="3877985" cy="86177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序列型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整体型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发散性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辐合型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冲动型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沉思型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场依存</a:t>
            </a:r>
            <a:endParaRPr lang="en-US" altLang="zh-CN" sz="2000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accent2">
                    <a:lumMod val="75000"/>
                  </a:schemeClr>
                </a:solidFill>
                <a:ea typeface="思源黑体 CN Medium" panose="020B0600000000000000"/>
              </a:rPr>
              <a:t>场独立</a:t>
            </a:r>
            <a:endParaRPr lang="en-US" altLang="zh-CN" b="1" dirty="0">
              <a:solidFill>
                <a:schemeClr val="accent2">
                  <a:lumMod val="75000"/>
                </a:schemeClr>
              </a:solidFill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3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8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3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8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3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8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3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8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5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5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50"/>
                            </p:stCondLst>
                            <p:childTnLst>
                              <p:par>
                                <p:cTn id="6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2" grpId="0"/>
      <p:bldP spid="55" grpId="0"/>
      <p:bldP spid="58" grpId="0"/>
      <p:bldP spid="61" grpId="0"/>
      <p:bldP spid="62" grpId="0"/>
      <p:bldP spid="63" grpId="0"/>
      <p:bldP spid="14" grpId="0" animBg="1"/>
      <p:bldP spid="15" grpId="0"/>
      <p:bldP spid="16" grpId="0" animBg="1"/>
      <p:bldP spid="17" grpId="0"/>
      <p:bldP spid="18" grpId="0" animBg="1"/>
      <p:bldP spid="20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1852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课堂教学目标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49733" y="1347741"/>
            <a:ext cx="11242874" cy="116193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教学目标是预期的学生学习成果，是教学的出发点，也是教学的最终归宿。教学目标具有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指导学生学习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指导教师教学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指导师生评价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等作用。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549733" y="2947593"/>
            <a:ext cx="2753872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确定目标类型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graphicFrame>
        <p:nvGraphicFramePr>
          <p:cNvPr id="4" name="表格 5"/>
          <p:cNvGraphicFramePr>
            <a:graphicFrameLocks noGrp="1"/>
          </p:cNvGraphicFramePr>
          <p:nvPr/>
        </p:nvGraphicFramePr>
        <p:xfrm>
          <a:off x="189186" y="4151467"/>
          <a:ext cx="11929241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7173"/>
                <a:gridCol w="9722068"/>
              </a:tblGrid>
              <a:tr h="3573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一级目标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二级目标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认知领域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知道、领会、应用、分析、综合、评价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情感领域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接受、反应、形成价值观念、组织价值观念系统、价值体系个性化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动作技能领域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ea typeface="思源黑体 CN Medium" panose="020B0600000000000000"/>
                        </a:rPr>
                        <a:t>知觉、定势、指导下的反应、机械动作、复杂的外显反应、适应、创新</a:t>
                      </a:r>
                      <a:endParaRPr lang="zh-CN" altLang="en-US" sz="2400" dirty="0">
                        <a:ea typeface="思源黑体 CN Medium" panose="020B060000000000000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464784" y="3609342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ea typeface="思源黑体 CN Medium" panose="020B0600000000000000"/>
              </a:rPr>
              <a:t>布鲁姆的教学目标分类</a:t>
            </a:r>
            <a:endParaRPr lang="zh-CN" altLang="en-US" sz="2400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1852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课堂教学目标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549733" y="1392062"/>
            <a:ext cx="2753872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2.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分析目标任务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97802" y="144922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ea typeface="思源黑体 CN Medium" panose="020B0600000000000000"/>
              </a:rPr>
              <a:t>依据核心素养</a:t>
            </a:r>
            <a:endParaRPr lang="zh-CN" altLang="en-US" sz="2400" b="1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549733" y="2455203"/>
            <a:ext cx="5183815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深度解读课标，寻找核心素养目标的根源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451364" y="4193990"/>
            <a:ext cx="5380551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关联教材内容，了解核心素养目标的生长点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451364" y="5811030"/>
            <a:ext cx="5380551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关注认知基础，把握核心素养目标的精确度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AutoShape 4"/>
          <p:cNvSpPr/>
          <p:nvPr/>
        </p:nvSpPr>
        <p:spPr bwMode="auto">
          <a:xfrm>
            <a:off x="5831915" y="2068220"/>
            <a:ext cx="255889" cy="1360780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127312" y="1968062"/>
            <a:ext cx="5477522" cy="142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从课程理念与性质中寻找核心素养目标的根源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从课程目标中寻找核心素养目标的内容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从课程内容中寻找核心素养目标的表现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14" name="AutoShape 4"/>
          <p:cNvSpPr/>
          <p:nvPr/>
        </p:nvSpPr>
        <p:spPr bwMode="auto">
          <a:xfrm>
            <a:off x="5886657" y="3809722"/>
            <a:ext cx="255889" cy="1360780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182054" y="3709564"/>
            <a:ext cx="5477522" cy="142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从教材单元中整体寻找核心素养目标的生长点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从例题与正文中寻找核心素养目标的生长点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从作业练习题中寻找核心素养目标的表现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16" name="AutoShape 4"/>
          <p:cNvSpPr/>
          <p:nvPr/>
        </p:nvSpPr>
        <p:spPr bwMode="auto">
          <a:xfrm>
            <a:off x="5886657" y="5418640"/>
            <a:ext cx="255889" cy="1360780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142546" y="5350567"/>
            <a:ext cx="5477522" cy="142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依据学生的知识基础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依据学生的生活经验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依据学生的认知能力</a:t>
            </a:r>
            <a:endParaRPr lang="en-US" altLang="zh-CN" sz="2000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8" grpId="0" animBg="1"/>
      <p:bldP spid="9" grpId="0" animBg="1"/>
      <p:bldP spid="10" grpId="0" animBg="1"/>
      <p:bldP spid="12" grpId="0" animBg="1"/>
      <p:bldP spid="14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1852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课堂教学目标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549733" y="1392062"/>
            <a:ext cx="2753872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3.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陈述教学目标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6" name="îṥļïďê"/>
          <p:cNvSpPr/>
          <p:nvPr/>
        </p:nvSpPr>
        <p:spPr>
          <a:xfrm>
            <a:off x="4749248" y="3218094"/>
            <a:ext cx="2490088" cy="2550092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ABCD</a:t>
            </a:r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陈述法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îṥļïďê"/>
          <p:cNvSpPr/>
          <p:nvPr/>
        </p:nvSpPr>
        <p:spPr>
          <a:xfrm>
            <a:off x="4240919" y="400905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8" name="îṥļïďê"/>
          <p:cNvSpPr/>
          <p:nvPr/>
        </p:nvSpPr>
        <p:spPr>
          <a:xfrm>
            <a:off x="5517228" y="2807996"/>
            <a:ext cx="958851" cy="958851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9" name="PA-矩形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55791" y="1411440"/>
            <a:ext cx="5634900" cy="1422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Behavior</a:t>
            </a:r>
            <a:r>
              <a:rPr lang="en-US" altLang="zh-CN" sz="20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,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意指“行为”。要说明通过学习后，学习者应该能够做什么，并需要用行为动词描述学生所形成的可观察、可测量的具体行为。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0" name="PA-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996806" y="3218094"/>
            <a:ext cx="4119021" cy="1884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Conditions</a:t>
            </a:r>
            <a:r>
              <a:rPr lang="en-US" altLang="zh-CN" sz="20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,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意指“条件”，说明上述行为是什么条件下产生的，如允许不允许使用辅助手段、提供信息或提示、时间的限制、完成行为的情境。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1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56872" y="3660080"/>
            <a:ext cx="3794638" cy="1422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Audience</a:t>
            </a:r>
            <a:r>
              <a:rPr lang="en-US" altLang="zh-CN" sz="20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,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意指“学习者”。规范的行为目标应该是“学生应该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……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”。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2" name="PA-矩形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392312" y="4216140"/>
            <a:ext cx="702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A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3" name="PA-矩形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02265" y="3006291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B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4" name="îṥļïďê"/>
          <p:cNvSpPr/>
          <p:nvPr/>
        </p:nvSpPr>
        <p:spPr>
          <a:xfrm>
            <a:off x="6849823" y="400905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5" name="PA-矩形 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936199" y="4216280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C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6" name="îṥļïďê"/>
          <p:cNvSpPr/>
          <p:nvPr/>
        </p:nvSpPr>
        <p:spPr>
          <a:xfrm>
            <a:off x="5542384" y="5298247"/>
            <a:ext cx="987469" cy="987469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PA-矩形 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56667" y="5514983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D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44" name="PA-矩形 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250769" y="5903594"/>
            <a:ext cx="6558166" cy="961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Degree</a:t>
            </a:r>
            <a:r>
              <a:rPr lang="en-US" altLang="zh-CN" sz="20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,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OPPOSans M" panose="00020600040101010101" pitchFamily="18" charset="-122"/>
                <a:sym typeface="思源黑体 CN Medium" panose="020B0600000000000000" pitchFamily="34" charset="-122"/>
              </a:rPr>
              <a:t>意指“程度”。指学生对目标所达到的最低表现水准，用以评价学习表现或学习结果所达到的程度。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OPPOSans M" panose="00020600040101010101" pitchFamily="18" charset="-122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0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/>
      <p:bldP spid="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教学重难点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7" name="矩形: 圆角 6"/>
          <p:cNvSpPr/>
          <p:nvPr/>
        </p:nvSpPr>
        <p:spPr>
          <a:xfrm>
            <a:off x="631059" y="1303854"/>
            <a:ext cx="363022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教学重难点形成的原因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631059" y="4288528"/>
            <a:ext cx="363022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突破教学重难点的方法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631059" y="2081636"/>
            <a:ext cx="10146605" cy="210600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包含多个知识点或者比较复杂，学生难以掌握的过程方法等；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比较抽象，学生缺少感性认识，难于理解；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学生的认知水平较低和生活经验不足导致对知识点的理解困难；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学生已有的前概念、错误概念，阻碍学生对知识的理解。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631058" y="4965419"/>
            <a:ext cx="10146605" cy="188940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结合生活事例。创生真实情境；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利用直观教具，化抽象为具体；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加强实验教学，体验知识形成；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利用信息技术，形象化知识。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教学方法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54009" y="1250548"/>
            <a:ext cx="2983624" cy="2983624"/>
            <a:chOff x="-2119675" y="1868947"/>
            <a:chExt cx="2484276" cy="2484276"/>
          </a:xfrm>
        </p:grpSpPr>
        <p:sp>
          <p:nvSpPr>
            <p:cNvPr id="4" name="椭圆 3"/>
            <p:cNvSpPr/>
            <p:nvPr/>
          </p:nvSpPr>
          <p:spPr>
            <a:xfrm>
              <a:off x="-2119675" y="1868947"/>
              <a:ext cx="2484276" cy="2484276"/>
            </a:xfrm>
            <a:prstGeom prst="ellipse">
              <a:avLst/>
            </a:prstGeom>
            <a:gradFill>
              <a:gsLst>
                <a:gs pos="73000">
                  <a:srgbClr val="CB232D">
                    <a:lumMod val="5000"/>
                    <a:lumOff val="95000"/>
                    <a:alpha val="0"/>
                  </a:srgbClr>
                </a:gs>
                <a:gs pos="100000">
                  <a:schemeClr val="accent1">
                    <a:alpha val="22000"/>
                  </a:schemeClr>
                </a:gs>
              </a:gsLst>
              <a:lin ang="0" scaled="0"/>
            </a:gradFill>
            <a:ln w="12700" cap="flat" cmpd="sng" algn="ctr">
              <a:gradFill>
                <a:gsLst>
                  <a:gs pos="76000">
                    <a:srgbClr val="CB232D">
                      <a:lumMod val="5000"/>
                      <a:lumOff val="95000"/>
                      <a:alpha val="39000"/>
                    </a:srgbClr>
                  </a:gs>
                  <a:gs pos="100000">
                    <a:schemeClr val="accent1"/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200" kern="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-1937317" y="2051305"/>
              <a:ext cx="2119562" cy="211956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254000" dist="101600" dir="5400000" algn="ctr" rotWithShape="0">
                <a:schemeClr val="accent1">
                  <a:lumMod val="75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CN" altLang="en-US" sz="32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教学方法</a:t>
              </a:r>
              <a:endParaRPr lang="zh-CN" altLang="en-US" sz="3200" dirty="0">
                <a:ln w="19050">
                  <a:noFill/>
                </a:ln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6" name="矩形: 圆角 5"/>
          <p:cNvSpPr/>
          <p:nvPr/>
        </p:nvSpPr>
        <p:spPr>
          <a:xfrm>
            <a:off x="3875533" y="1328566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3875533" y="3115162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含义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965772" y="4539776"/>
            <a:ext cx="3588512" cy="20777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相对性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针对性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综合性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多样化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965772" y="2742360"/>
            <a:ext cx="3588512" cy="164408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以教学目标为指向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在教学过程中展开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师生互动的方式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5859378" y="1166498"/>
            <a:ext cx="6036448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教学方法是为实现既定的教学目标，在教学过程中师生共同活动时所采用的一系列办法和措施。</a:t>
            </a:r>
            <a:endParaRPr lang="en-US" altLang="zh-CN" sz="2000" dirty="0">
              <a:solidFill>
                <a:schemeClr val="tx1"/>
              </a:solidFill>
              <a:latin typeface="宋体" panose="02010600030101010101" pitchFamily="2" charset="-122"/>
              <a:ea typeface="思源黑体 CN Medium" panose="020B0600000000000000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579399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3" name="矩形: 圆角 12"/>
          <p:cNvSpPr/>
          <p:nvPr/>
        </p:nvSpPr>
        <p:spPr>
          <a:xfrm>
            <a:off x="3908379" y="4803064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特点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9765" y="46278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讲授教学法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219456" y="3146079"/>
            <a:ext cx="573423" cy="572796"/>
            <a:chOff x="4303849" y="2208504"/>
            <a:chExt cx="960120" cy="959071"/>
          </a:xfrm>
        </p:grpSpPr>
        <p:sp>
          <p:nvSpPr>
            <p:cNvPr id="31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2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5899157" y="4987579"/>
            <a:ext cx="573423" cy="572796"/>
            <a:chOff x="4303849" y="2208504"/>
            <a:chExt cx="960120" cy="959071"/>
          </a:xfrm>
        </p:grpSpPr>
        <p:sp>
          <p:nvSpPr>
            <p:cNvPr id="34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5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8578858" y="3146079"/>
            <a:ext cx="573423" cy="572796"/>
            <a:chOff x="4303849" y="2208504"/>
            <a:chExt cx="960120" cy="959071"/>
          </a:xfrm>
        </p:grpSpPr>
        <p:sp>
          <p:nvSpPr>
            <p:cNvPr id="37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8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3925749" y="3718875"/>
            <a:ext cx="1840538" cy="126870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H="1">
            <a:off x="6605450" y="3718875"/>
            <a:ext cx="1840538" cy="126870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45" name="组合 44"/>
          <p:cNvGrpSpPr/>
          <p:nvPr/>
        </p:nvGrpSpPr>
        <p:grpSpPr>
          <a:xfrm>
            <a:off x="1979235" y="4196237"/>
            <a:ext cx="2721565" cy="1937370"/>
            <a:chOff x="1230645" y="4541774"/>
            <a:chExt cx="2422356" cy="1066324"/>
          </a:xfrm>
        </p:grpSpPr>
        <p:sp>
          <p:nvSpPr>
            <p:cNvPr id="46" name="PA-矩形 4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230645" y="4541774"/>
              <a:ext cx="2134956" cy="237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阿里巴巴普惠体 B" panose="00020600040101010101" pitchFamily="18" charset="-122"/>
                  <a:sym typeface="思源黑体 CN Medium" panose="020B0600000000000000" pitchFamily="34" charset="-122"/>
                </a:rPr>
                <a:t>准备阶段</a:t>
              </a:r>
              <a:endPara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47" name="PA-矩形 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237072" y="4731455"/>
              <a:ext cx="2415929" cy="87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教师明确学习目标</a:t>
              </a:r>
              <a:endParaRPr lang="en-US" altLang="zh-CN" sz="2400" dirty="0">
                <a:latin typeface="宋体" panose="02010600030101010101" pitchFamily="2" charset="-122"/>
                <a:ea typeface="思源黑体 CN Medium" panose="020B0600000000000000"/>
              </a:endParaRPr>
            </a:p>
            <a:p>
              <a:pPr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准备教学内容</a:t>
              </a:r>
              <a:endParaRPr lang="en-US" altLang="zh-CN" sz="2400" dirty="0">
                <a:latin typeface="宋体" panose="02010600030101010101" pitchFamily="2" charset="-122"/>
                <a:ea typeface="思源黑体 CN Medium" panose="020B0600000000000000"/>
              </a:endParaRPr>
            </a:p>
            <a:p>
              <a:pPr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分析学生背景 </a:t>
              </a:r>
              <a:endParaRPr lang="zh-CN" altLang="en-US" sz="2400" dirty="0">
                <a:latin typeface="宋体" panose="02010600030101010101" pitchFamily="2" charset="-122"/>
                <a:ea typeface="思源黑体 CN Medium" panose="020B060000000000000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7805092" y="3765350"/>
            <a:ext cx="4017842" cy="3092650"/>
            <a:chOff x="1257303" y="3480516"/>
            <a:chExt cx="2721659" cy="3092650"/>
          </a:xfrm>
        </p:grpSpPr>
        <p:sp>
          <p:nvSpPr>
            <p:cNvPr id="49" name="PA-矩形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447236" y="3480516"/>
              <a:ext cx="213495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阿里巴巴普惠体 B" panose="00020600040101010101" pitchFamily="18" charset="-122"/>
                  <a:sym typeface="思源黑体 CN Medium" panose="020B0600000000000000" pitchFamily="34" charset="-122"/>
                </a:rPr>
                <a:t>教学后反思</a:t>
              </a:r>
              <a:endPara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50" name="PA-矩形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257303" y="3872427"/>
              <a:ext cx="2721659" cy="27007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342900" lvl="1" indent="-342900">
                <a:lnSpc>
                  <a:spcPct val="150000"/>
                </a:lnSpc>
                <a:buFont typeface="Wingdings" panose="05000000000000000000" pitchFamily="2" charset="2"/>
                <a:buChar char="Ø"/>
                <a:defRPr/>
              </a:pPr>
              <a:r>
                <a:rPr lang="zh-CN" altLang="en-US" sz="2400" dirty="0">
                  <a:latin typeface="隶书" panose="02010509060101010101" pitchFamily="49" charset="-122"/>
                  <a:ea typeface="思源黑体 CN Medium" panose="020B0600000000000000"/>
                </a:rPr>
                <a:t>学习动机激发、 兴趣目标</a:t>
              </a:r>
              <a:endParaRPr lang="en-US" altLang="zh-CN" sz="2400" dirty="0">
                <a:latin typeface="隶书" panose="02010509060101010101" pitchFamily="49" charset="-122"/>
                <a:ea typeface="思源黑体 CN Medium" panose="020B0600000000000000"/>
              </a:endParaRPr>
            </a:p>
            <a:p>
              <a:pPr marL="342900" lvl="1" indent="-342900">
                <a:lnSpc>
                  <a:spcPct val="150000"/>
                </a:lnSpc>
                <a:buFont typeface="Wingdings" panose="05000000000000000000" pitchFamily="2" charset="2"/>
                <a:buChar char="Ø"/>
                <a:defRPr/>
              </a:pPr>
              <a:r>
                <a:rPr lang="zh-CN" altLang="en-US" sz="2400" dirty="0">
                  <a:latin typeface="隶书" panose="02010509060101010101" pitchFamily="49" charset="-122"/>
                  <a:ea typeface="思源黑体 CN Medium" panose="020B0600000000000000"/>
                </a:rPr>
                <a:t>内容的层次性、系统性</a:t>
              </a:r>
              <a:endParaRPr lang="en-US" altLang="zh-CN" sz="2400" dirty="0">
                <a:latin typeface="隶书" panose="02010509060101010101" pitchFamily="49" charset="-122"/>
                <a:ea typeface="思源黑体 CN Medium" panose="020B0600000000000000"/>
              </a:endParaRPr>
            </a:p>
            <a:p>
              <a:pPr marL="342900" lvl="1" indent="-342900">
                <a:lnSpc>
                  <a:spcPct val="150000"/>
                </a:lnSpc>
                <a:buFont typeface="Wingdings" panose="05000000000000000000" pitchFamily="2" charset="2"/>
                <a:buChar char="Ø"/>
                <a:defRPr/>
              </a:pPr>
              <a:r>
                <a:rPr lang="zh-CN" altLang="en-US" sz="2400" dirty="0">
                  <a:latin typeface="隶书" panose="02010509060101010101" pitchFamily="49" charset="-122"/>
                  <a:ea typeface="思源黑体 CN Medium" panose="020B0600000000000000"/>
                </a:rPr>
                <a:t>语言表达</a:t>
              </a:r>
              <a:endParaRPr lang="zh-CN" altLang="en-US" sz="2400" dirty="0">
                <a:latin typeface="隶书" panose="02010509060101010101" pitchFamily="49" charset="-122"/>
                <a:ea typeface="思源黑体 CN Medium" panose="020B0600000000000000"/>
              </a:endParaRPr>
            </a:p>
            <a:p>
              <a:pPr marL="342900" lvl="1" indent="-342900">
                <a:lnSpc>
                  <a:spcPct val="150000"/>
                </a:lnSpc>
                <a:buFont typeface="Wingdings" panose="05000000000000000000" pitchFamily="2" charset="2"/>
                <a:buChar char="Ø"/>
                <a:defRPr/>
              </a:pPr>
              <a:r>
                <a:rPr lang="zh-CN" altLang="en-US" sz="2400" dirty="0">
                  <a:latin typeface="隶书" panose="02010509060101010101" pitchFamily="49" charset="-122"/>
                  <a:ea typeface="思源黑体 CN Medium" panose="020B0600000000000000"/>
                </a:rPr>
                <a:t>教学手段</a:t>
              </a:r>
              <a:endParaRPr lang="zh-CN" altLang="en-US" sz="2400" dirty="0">
                <a:latin typeface="隶书" panose="02010509060101010101" pitchFamily="49" charset="-122"/>
                <a:ea typeface="思源黑体 CN Medium" panose="020B0600000000000000"/>
              </a:endParaRPr>
            </a:p>
            <a:p>
              <a:pPr marL="342900" lvl="1" indent="-342900">
                <a:lnSpc>
                  <a:spcPct val="150000"/>
                </a:lnSpc>
                <a:buFont typeface="Wingdings" panose="05000000000000000000" pitchFamily="2" charset="2"/>
                <a:buChar char="Ø"/>
                <a:defRPr/>
              </a:pPr>
              <a:r>
                <a:rPr lang="zh-CN" altLang="en-US" sz="2400" dirty="0">
                  <a:latin typeface="隶书" panose="02010509060101010101" pitchFamily="49" charset="-122"/>
                  <a:ea typeface="思源黑体 CN Medium" panose="020B0600000000000000"/>
                </a:rPr>
                <a:t>学生的反映</a:t>
              </a:r>
              <a:endParaRPr lang="zh-CN" altLang="en-US" sz="2400" dirty="0">
                <a:latin typeface="隶书" panose="02010509060101010101" pitchFamily="49" charset="-122"/>
                <a:ea typeface="思源黑体 CN Medium" panose="020B060000000000000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5079789" y="2434291"/>
            <a:ext cx="2173557" cy="2000949"/>
            <a:chOff x="1237072" y="4125617"/>
            <a:chExt cx="2173557" cy="2000949"/>
          </a:xfrm>
        </p:grpSpPr>
        <p:sp>
          <p:nvSpPr>
            <p:cNvPr id="52" name="PA-矩形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275673" y="4125617"/>
              <a:ext cx="213495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阿里巴巴普惠体 B" panose="00020600040101010101" pitchFamily="18" charset="-122"/>
                  <a:sym typeface="思源黑体 CN Medium" panose="020B0600000000000000" pitchFamily="34" charset="-122"/>
                </a:rPr>
                <a:t>讲述实施</a:t>
              </a:r>
              <a:endPara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53" name="PA-矩形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237072" y="4533822"/>
              <a:ext cx="2166528" cy="1592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 anchorCtr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000" dirty="0">
                  <a:latin typeface="宋体" panose="02010600030101010101" pitchFamily="2" charset="-122"/>
                  <a:ea typeface="思源黑体 CN Medium" panose="020B0600000000000000"/>
                </a:rPr>
                <a:t> </a:t>
              </a: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导入</a:t>
              </a:r>
              <a:endParaRPr lang="zh-CN" altLang="en-US" sz="2400" dirty="0">
                <a:latin typeface="宋体" panose="02010600030101010101" pitchFamily="2" charset="-122"/>
                <a:ea typeface="思源黑体 CN Medium" panose="020B0600000000000000"/>
              </a:endParaRPr>
            </a:p>
            <a:p>
              <a:pPr marL="0" lvl="1" indent="0" algn="ctr"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 讲述</a:t>
              </a:r>
              <a:endParaRPr lang="zh-CN" altLang="en-US" sz="2400" dirty="0">
                <a:latin typeface="宋体" panose="02010600030101010101" pitchFamily="2" charset="-122"/>
                <a:ea typeface="思源黑体 CN Medium" panose="020B0600000000000000"/>
              </a:endParaRPr>
            </a:p>
            <a:p>
              <a:pPr marL="0" lvl="1" indent="0" algn="ctr" eaLnBrk="1" hangingPunct="1">
                <a:lnSpc>
                  <a:spcPct val="150000"/>
                </a:lnSpc>
                <a:buFont typeface="Wingdings" panose="05000000000000000000" pitchFamily="2" charset="2"/>
                <a:buChar char="Ø"/>
              </a:pPr>
              <a:r>
                <a:rPr lang="zh-CN" altLang="en-US" sz="2400" dirty="0">
                  <a:latin typeface="宋体" panose="02010600030101010101" pitchFamily="2" charset="-122"/>
                  <a:ea typeface="思源黑体 CN Medium" panose="020B0600000000000000"/>
                </a:rPr>
                <a:t> 总结 </a:t>
              </a:r>
              <a:endParaRPr lang="zh-CN" altLang="en-US" sz="2400" dirty="0">
                <a:latin typeface="宋体" panose="02010600030101010101" pitchFamily="2" charset="-122"/>
                <a:ea typeface="思源黑体 CN Medium" panose="020B0600000000000000"/>
              </a:endParaRPr>
            </a:p>
          </p:txBody>
        </p:sp>
      </p:grpSp>
      <p:sp>
        <p:nvSpPr>
          <p:cNvPr id="57" name="矩形: 圆角 56"/>
          <p:cNvSpPr/>
          <p:nvPr/>
        </p:nvSpPr>
        <p:spPr>
          <a:xfrm>
            <a:off x="5573052" y="5841276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-02-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59" name="矩形: 圆角 58"/>
          <p:cNvSpPr/>
          <p:nvPr/>
        </p:nvSpPr>
        <p:spPr>
          <a:xfrm>
            <a:off x="2906052" y="2209076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-01-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0" name="矩形: 圆角 59"/>
          <p:cNvSpPr/>
          <p:nvPr/>
        </p:nvSpPr>
        <p:spPr>
          <a:xfrm>
            <a:off x="8240052" y="2209076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-03-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1" name="矩形: 圆角 60"/>
          <p:cNvSpPr/>
          <p:nvPr/>
        </p:nvSpPr>
        <p:spPr>
          <a:xfrm>
            <a:off x="593284" y="1318746"/>
            <a:ext cx="2840029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讲授教学法的步骤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3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-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-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55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-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9" grpId="0" animBg="1"/>
      <p:bldP spid="60" grpId="0" animBg="1"/>
      <p:bldP spid="6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讲授教学法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1" name="矩形: 圆角 60"/>
          <p:cNvSpPr/>
          <p:nvPr/>
        </p:nvSpPr>
        <p:spPr>
          <a:xfrm>
            <a:off x="593284" y="1318746"/>
            <a:ext cx="3107841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讲授教学法的优缺点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563173" y="2558268"/>
            <a:ext cx="4974384" cy="285172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形成被动学习习惯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学习气氛单调乏味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很难考虑学生的差异 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2270268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2572650"/>
            <a:ext cx="4974384" cy="320704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操作简单、方便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经济、省时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适合传递较深的知识概念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奠定学生的学习基础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与其他教学方法互补 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2270268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1852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课堂教学组织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726903" y="1328566"/>
            <a:ext cx="1326184" cy="689406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719799" y="2517858"/>
            <a:ext cx="1326184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目的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2477561" y="1328566"/>
            <a:ext cx="8516239" cy="68940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教学组织课堂中的教和学的活动。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2477560" y="2517858"/>
            <a:ext cx="8516239" cy="68940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完成教学目标。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719799" y="3708949"/>
            <a:ext cx="1326184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任务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2477560" y="3708949"/>
            <a:ext cx="8516239" cy="68940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选择、安排和调整教学内容和教学活动。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523791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练习教学法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54009" y="1250548"/>
            <a:ext cx="2983624" cy="2983624"/>
            <a:chOff x="-2119675" y="1868947"/>
            <a:chExt cx="2484276" cy="2484276"/>
          </a:xfrm>
        </p:grpSpPr>
        <p:sp>
          <p:nvSpPr>
            <p:cNvPr id="4" name="椭圆 3"/>
            <p:cNvSpPr/>
            <p:nvPr/>
          </p:nvSpPr>
          <p:spPr>
            <a:xfrm>
              <a:off x="-2119675" y="1868947"/>
              <a:ext cx="2484276" cy="2484276"/>
            </a:xfrm>
            <a:prstGeom prst="ellipse">
              <a:avLst/>
            </a:prstGeom>
            <a:gradFill>
              <a:gsLst>
                <a:gs pos="73000">
                  <a:srgbClr val="CB232D">
                    <a:lumMod val="5000"/>
                    <a:lumOff val="95000"/>
                    <a:alpha val="0"/>
                  </a:srgbClr>
                </a:gs>
                <a:gs pos="100000">
                  <a:schemeClr val="accent1">
                    <a:alpha val="22000"/>
                  </a:schemeClr>
                </a:gs>
              </a:gsLst>
              <a:lin ang="0" scaled="0"/>
            </a:gradFill>
            <a:ln w="12700" cap="flat" cmpd="sng" algn="ctr">
              <a:gradFill>
                <a:gsLst>
                  <a:gs pos="76000">
                    <a:srgbClr val="CB232D">
                      <a:lumMod val="5000"/>
                      <a:lumOff val="95000"/>
                      <a:alpha val="39000"/>
                    </a:srgbClr>
                  </a:gs>
                  <a:gs pos="100000">
                    <a:schemeClr val="accent1"/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200" kern="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-1937317" y="2051305"/>
              <a:ext cx="2119562" cy="211956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254000" dist="101600" dir="5400000" algn="ctr" rotWithShape="0">
                <a:schemeClr val="accent1">
                  <a:lumMod val="75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CN" altLang="en-US" sz="28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练习教学法</a:t>
              </a:r>
              <a:endParaRPr lang="zh-CN" altLang="en-US" sz="2800" dirty="0">
                <a:ln w="19050">
                  <a:noFill/>
                </a:ln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6" name="矩形: 圆角 5"/>
          <p:cNvSpPr/>
          <p:nvPr/>
        </p:nvSpPr>
        <p:spPr>
          <a:xfrm>
            <a:off x="3875533" y="1328566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3875532" y="2830490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特征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859378" y="4582908"/>
            <a:ext cx="3588512" cy="207778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引起动机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练习说明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反复练习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评估练习效果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859378" y="2579299"/>
            <a:ext cx="6036448" cy="1824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由学生自行操作和完成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内容多方面，包括知识、技能、动能练习等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目的是掌握某种学习任务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具有重复性和可再现性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5859378" y="1166498"/>
            <a:ext cx="6036448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在教师指导下，通过重复性操作，正确掌握知识、技能或动作 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480304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3" name="矩形: 圆角 12"/>
          <p:cNvSpPr/>
          <p:nvPr/>
        </p:nvSpPr>
        <p:spPr>
          <a:xfrm>
            <a:off x="3875531" y="4794437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练习教学法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563173" y="1462722"/>
            <a:ext cx="4974384" cy="254856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费时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难以关注每个学生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容易忽视学生心理状态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难以维持学生的学习动机 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1477104"/>
            <a:ext cx="4974384" cy="253417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增进对知识或技能的记忆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促进学生的认知发展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促进学生正确、熟练地掌握相关知识或技能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2356449" y="4137895"/>
            <a:ext cx="7479101" cy="264246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明确练习的意义和目标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练习的设计要得当，且注意联系学生生活经验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注意分析学生的学习基础并调动学生的练习动机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为学生提供适当反馈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1862520" y="4525114"/>
            <a:ext cx="673647" cy="186802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注意事项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演示教学法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54009" y="1250548"/>
            <a:ext cx="2983624" cy="2983624"/>
            <a:chOff x="-2119675" y="1868947"/>
            <a:chExt cx="2484276" cy="2484276"/>
          </a:xfrm>
        </p:grpSpPr>
        <p:sp>
          <p:nvSpPr>
            <p:cNvPr id="4" name="椭圆 3"/>
            <p:cNvSpPr/>
            <p:nvPr/>
          </p:nvSpPr>
          <p:spPr>
            <a:xfrm>
              <a:off x="-2119675" y="1868947"/>
              <a:ext cx="2484276" cy="2484276"/>
            </a:xfrm>
            <a:prstGeom prst="ellipse">
              <a:avLst/>
            </a:prstGeom>
            <a:gradFill>
              <a:gsLst>
                <a:gs pos="73000">
                  <a:srgbClr val="CB232D">
                    <a:lumMod val="5000"/>
                    <a:lumOff val="95000"/>
                    <a:alpha val="0"/>
                  </a:srgbClr>
                </a:gs>
                <a:gs pos="100000">
                  <a:schemeClr val="accent1">
                    <a:alpha val="22000"/>
                  </a:schemeClr>
                </a:gs>
              </a:gsLst>
              <a:lin ang="0" scaled="0"/>
            </a:gradFill>
            <a:ln w="12700" cap="flat" cmpd="sng" algn="ctr">
              <a:gradFill>
                <a:gsLst>
                  <a:gs pos="76000">
                    <a:srgbClr val="CB232D">
                      <a:lumMod val="5000"/>
                      <a:lumOff val="95000"/>
                      <a:alpha val="39000"/>
                    </a:srgbClr>
                  </a:gs>
                  <a:gs pos="100000">
                    <a:schemeClr val="accent1"/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200" kern="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-1937317" y="2051305"/>
              <a:ext cx="2119562" cy="211956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254000" dist="101600" dir="5400000" algn="ctr" rotWithShape="0">
                <a:schemeClr val="accent1">
                  <a:lumMod val="75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CN" altLang="en-US" sz="28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演示教学法</a:t>
              </a:r>
              <a:endParaRPr lang="zh-CN" altLang="en-US" sz="2800" dirty="0">
                <a:ln w="19050">
                  <a:noFill/>
                </a:ln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6" name="矩形: 圆角 5"/>
          <p:cNvSpPr/>
          <p:nvPr/>
        </p:nvSpPr>
        <p:spPr>
          <a:xfrm>
            <a:off x="3875533" y="1328566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3875532" y="2830490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859377" y="4532390"/>
            <a:ext cx="6036447" cy="231822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演示计划的制定要详尽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仔细考虑师生之间的距离，让学生看得清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吸引学生注意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注意演示步骤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演示讲解简洁、明确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859377" y="2579299"/>
            <a:ext cx="6036447" cy="18243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提出主题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说明目标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进行演示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练习强化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5859378" y="1166498"/>
            <a:ext cx="6036448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教师在课堂上通过展现各类实物等直观教具，或进行示范性实验，让学生通过观察获得感性认识。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480304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3" name="矩形: 圆角 12"/>
          <p:cNvSpPr/>
          <p:nvPr/>
        </p:nvSpPr>
        <p:spPr>
          <a:xfrm>
            <a:off x="3735239" y="4794437"/>
            <a:ext cx="1792632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注意事项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演示教学法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563173" y="1462722"/>
            <a:ext cx="4974384" cy="480005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费时费力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学生易分散注意力，预期目标难以达到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教师难以胜任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教室环境影响教学效果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适用面窄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学习节奏、氛围较难把握 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1477104"/>
            <a:ext cx="4974384" cy="478567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提供学习观察的机会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缩短理论与实践的距离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视觉与语言的交流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讨论教学法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54009" y="1250548"/>
            <a:ext cx="2983624" cy="2983624"/>
            <a:chOff x="-2119675" y="1868947"/>
            <a:chExt cx="2484276" cy="2484276"/>
          </a:xfrm>
        </p:grpSpPr>
        <p:sp>
          <p:nvSpPr>
            <p:cNvPr id="4" name="椭圆 3"/>
            <p:cNvSpPr/>
            <p:nvPr/>
          </p:nvSpPr>
          <p:spPr>
            <a:xfrm>
              <a:off x="-2119675" y="1868947"/>
              <a:ext cx="2484276" cy="2484276"/>
            </a:xfrm>
            <a:prstGeom prst="ellipse">
              <a:avLst/>
            </a:prstGeom>
            <a:gradFill>
              <a:gsLst>
                <a:gs pos="73000">
                  <a:srgbClr val="CB232D">
                    <a:lumMod val="5000"/>
                    <a:lumOff val="95000"/>
                    <a:alpha val="0"/>
                  </a:srgbClr>
                </a:gs>
                <a:gs pos="100000">
                  <a:schemeClr val="accent1">
                    <a:alpha val="22000"/>
                  </a:schemeClr>
                </a:gs>
              </a:gsLst>
              <a:lin ang="0" scaled="0"/>
            </a:gradFill>
            <a:ln w="12700" cap="flat" cmpd="sng" algn="ctr">
              <a:gradFill>
                <a:gsLst>
                  <a:gs pos="76000">
                    <a:srgbClr val="CB232D">
                      <a:lumMod val="5000"/>
                      <a:lumOff val="95000"/>
                      <a:alpha val="39000"/>
                    </a:srgbClr>
                  </a:gs>
                  <a:gs pos="100000">
                    <a:schemeClr val="accent1"/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200" kern="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-1937317" y="2051305"/>
              <a:ext cx="2119562" cy="211956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254000" dist="101600" dir="5400000" algn="ctr" rotWithShape="0">
                <a:schemeClr val="accent1">
                  <a:lumMod val="75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CN" altLang="en-US" sz="28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讨论教学法</a:t>
              </a:r>
              <a:endParaRPr lang="zh-CN" altLang="en-US" sz="2800" dirty="0">
                <a:ln w="19050">
                  <a:noFill/>
                </a:ln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6" name="矩形: 圆角 5"/>
          <p:cNvSpPr/>
          <p:nvPr/>
        </p:nvSpPr>
        <p:spPr>
          <a:xfrm>
            <a:off x="3875533" y="1328566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3875532" y="2830490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859378" y="4532390"/>
            <a:ext cx="6036446" cy="231822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考虑学生的能力水平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注意与其他教学活动配合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做好充分准备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从生活中寻找问题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注意时间、节奏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859377" y="2510985"/>
            <a:ext cx="6036447" cy="183602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确定讨论目标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选择讨论内容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明确讨论形式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组织实施讨论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概括总结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5859378" y="1166498"/>
            <a:ext cx="6036448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在教师指导下，学生对教学内容进行小组讨论，发表看法，进行辩论，得出结论，从而获得知识。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480304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3" name="矩形: 圆角 12"/>
          <p:cNvSpPr/>
          <p:nvPr/>
        </p:nvSpPr>
        <p:spPr>
          <a:xfrm>
            <a:off x="3735239" y="4794437"/>
            <a:ext cx="1792632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注意事项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讨论教学法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267419" y="1477104"/>
            <a:ext cx="11731924" cy="538089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有助于学生思考多方面的意见，增强学生对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模糊或复杂事情的关系和容忍度</a:t>
            </a:r>
            <a:endParaRPr lang="zh-CN" altLang="en-US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有助于学生承认和研究他们的假设，鼓励学生学会专心地、有礼貌地倾听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有助于学生对不同意见形成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新的理解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，增加思想思维的灵活性，使学生都关心所谈的话题，使学生的想法和体验得到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尊重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 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了解民主讨论的过程和特点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，使学生成为知识的共同创造者，发展了学生清晰明白地交流思想和看法的能力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养成合作学习的习惯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，使学生变得心胸博大，容易理解他人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有助于学生</a:t>
            </a: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分析和综合的能力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，能够导致思想的转变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4882551" y="1189104"/>
            <a:ext cx="2216989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讨论教学法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3068128" y="1497228"/>
            <a:ext cx="6055743" cy="406681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教学环境的局限</a:t>
            </a:r>
            <a:endParaRPr lang="zh-CN" altLang="en-US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教学时间的局限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教学管理的局限 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学生人数的限制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考试评价方法的限制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5227608" y="1293962"/>
            <a:ext cx="1656271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问题教学法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726903" y="1328566"/>
            <a:ext cx="1326184" cy="689406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719799" y="2597760"/>
            <a:ext cx="1326184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分类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2598603" y="1166498"/>
            <a:ext cx="8516239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将教材中的知识点形成相应的问题，促进学生跟随问题探索答案，在探索的过程中形成相应的思维活动。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05442" y="4418840"/>
            <a:ext cx="1431223" cy="792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理论上的分类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8" name="AutoShape 4"/>
          <p:cNvSpPr/>
          <p:nvPr/>
        </p:nvSpPr>
        <p:spPr bwMode="auto">
          <a:xfrm>
            <a:off x="2333099" y="2942464"/>
            <a:ext cx="288925" cy="374491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1799699" y="4548222"/>
            <a:ext cx="533400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88025" y="2318225"/>
            <a:ext cx="1467068" cy="4583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知识性问题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理解性问题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应用性问题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分析性问题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综合性问题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50000"/>
              </a:lnSpc>
            </a:pPr>
            <a:r>
              <a:rPr lang="zh-CN" altLang="en-US" sz="2000" dirty="0">
                <a:ea typeface="思源黑体 CN Medium" panose="020B0600000000000000"/>
              </a:rPr>
              <a:t>评价性问题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20" name="AutoShape 3"/>
          <p:cNvSpPr>
            <a:spLocks noChangeArrowheads="1"/>
          </p:cNvSpPr>
          <p:nvPr/>
        </p:nvSpPr>
        <p:spPr bwMode="auto">
          <a:xfrm>
            <a:off x="5052197" y="4476348"/>
            <a:ext cx="1431223" cy="792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实践上的分类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1" name="AutoShape 4"/>
          <p:cNvSpPr/>
          <p:nvPr/>
        </p:nvSpPr>
        <p:spPr bwMode="auto">
          <a:xfrm>
            <a:off x="6979854" y="2999972"/>
            <a:ext cx="288925" cy="374491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2" name="AutoShape 8"/>
          <p:cNvSpPr>
            <a:spLocks noChangeArrowheads="1"/>
          </p:cNvSpPr>
          <p:nvPr/>
        </p:nvSpPr>
        <p:spPr bwMode="auto">
          <a:xfrm>
            <a:off x="6446454" y="4605730"/>
            <a:ext cx="533400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380524" y="2587529"/>
            <a:ext cx="3518912" cy="4314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要求学生提供更多证据的问题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需要学生进一步澄清的问题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开放式问题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把各个发言联系起来的问题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假设的问题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因果相关的问题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概括的问题</a:t>
            </a:r>
            <a:endParaRPr lang="zh-CN" altLang="en-US" sz="2000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问题教学法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796094" y="3137448"/>
            <a:ext cx="573423" cy="572796"/>
            <a:chOff x="4303849" y="2208504"/>
            <a:chExt cx="960120" cy="959071"/>
          </a:xfrm>
        </p:grpSpPr>
        <p:sp>
          <p:nvSpPr>
            <p:cNvPr id="31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2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475795" y="4978948"/>
            <a:ext cx="573423" cy="572796"/>
            <a:chOff x="4303849" y="2208504"/>
            <a:chExt cx="960120" cy="959071"/>
          </a:xfrm>
        </p:grpSpPr>
        <p:sp>
          <p:nvSpPr>
            <p:cNvPr id="34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5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7155496" y="3137448"/>
            <a:ext cx="573423" cy="572796"/>
            <a:chOff x="4303849" y="2208504"/>
            <a:chExt cx="960120" cy="959071"/>
          </a:xfrm>
        </p:grpSpPr>
        <p:sp>
          <p:nvSpPr>
            <p:cNvPr id="37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38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9835194" y="4978948"/>
            <a:ext cx="573423" cy="572796"/>
            <a:chOff x="4303849" y="2208504"/>
            <a:chExt cx="960120" cy="959071"/>
          </a:xfrm>
        </p:grpSpPr>
        <p:sp>
          <p:nvSpPr>
            <p:cNvPr id="40" name="iṣḷíḑe"/>
            <p:cNvSpPr/>
            <p:nvPr/>
          </p:nvSpPr>
          <p:spPr>
            <a:xfrm>
              <a:off x="4303849" y="2208504"/>
              <a:ext cx="960120" cy="9590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41" name="ïṡ1íḍe"/>
            <p:cNvSpPr/>
            <p:nvPr/>
          </p:nvSpPr>
          <p:spPr bwMode="auto">
            <a:xfrm>
              <a:off x="4538618" y="2506493"/>
              <a:ext cx="490582" cy="363092"/>
            </a:xfrm>
            <a:custGeom>
              <a:avLst/>
              <a:gdLst>
                <a:gd name="connsiteX0" fmla="*/ 126207 w 338138"/>
                <a:gd name="connsiteY0" fmla="*/ 209550 h 254000"/>
                <a:gd name="connsiteX1" fmla="*/ 134939 w 338138"/>
                <a:gd name="connsiteY1" fmla="*/ 218282 h 254000"/>
                <a:gd name="connsiteX2" fmla="*/ 126207 w 338138"/>
                <a:gd name="connsiteY2" fmla="*/ 227014 h 254000"/>
                <a:gd name="connsiteX3" fmla="*/ 117475 w 338138"/>
                <a:gd name="connsiteY3" fmla="*/ 218282 h 254000"/>
                <a:gd name="connsiteX4" fmla="*/ 126207 w 338138"/>
                <a:gd name="connsiteY4" fmla="*/ 209550 h 254000"/>
                <a:gd name="connsiteX5" fmla="*/ 113506 w 338138"/>
                <a:gd name="connsiteY5" fmla="*/ 200025 h 254000"/>
                <a:gd name="connsiteX6" fmla="*/ 101600 w 338138"/>
                <a:gd name="connsiteY6" fmla="*/ 210535 h 254000"/>
                <a:gd name="connsiteX7" fmla="*/ 101600 w 338138"/>
                <a:gd name="connsiteY7" fmla="*/ 227615 h 254000"/>
                <a:gd name="connsiteX8" fmla="*/ 113506 w 338138"/>
                <a:gd name="connsiteY8" fmla="*/ 238125 h 254000"/>
                <a:gd name="connsiteX9" fmla="*/ 224632 w 338138"/>
                <a:gd name="connsiteY9" fmla="*/ 238125 h 254000"/>
                <a:gd name="connsiteX10" fmla="*/ 236538 w 338138"/>
                <a:gd name="connsiteY10" fmla="*/ 227615 h 254000"/>
                <a:gd name="connsiteX11" fmla="*/ 236538 w 338138"/>
                <a:gd name="connsiteY11" fmla="*/ 210535 h 254000"/>
                <a:gd name="connsiteX12" fmla="*/ 224632 w 338138"/>
                <a:gd name="connsiteY12" fmla="*/ 200025 h 254000"/>
                <a:gd name="connsiteX13" fmla="*/ 113506 w 338138"/>
                <a:gd name="connsiteY13" fmla="*/ 200025 h 254000"/>
                <a:gd name="connsiteX14" fmla="*/ 126207 w 338138"/>
                <a:gd name="connsiteY14" fmla="*/ 163513 h 254000"/>
                <a:gd name="connsiteX15" fmla="*/ 134939 w 338138"/>
                <a:gd name="connsiteY15" fmla="*/ 171451 h 254000"/>
                <a:gd name="connsiteX16" fmla="*/ 126207 w 338138"/>
                <a:gd name="connsiteY16" fmla="*/ 179389 h 254000"/>
                <a:gd name="connsiteX17" fmla="*/ 117475 w 338138"/>
                <a:gd name="connsiteY17" fmla="*/ 171451 h 254000"/>
                <a:gd name="connsiteX18" fmla="*/ 126207 w 338138"/>
                <a:gd name="connsiteY18" fmla="*/ 163513 h 254000"/>
                <a:gd name="connsiteX19" fmla="*/ 113506 w 338138"/>
                <a:gd name="connsiteY19" fmla="*/ 152400 h 254000"/>
                <a:gd name="connsiteX20" fmla="*/ 101600 w 338138"/>
                <a:gd name="connsiteY20" fmla="*/ 162910 h 254000"/>
                <a:gd name="connsiteX21" fmla="*/ 101600 w 338138"/>
                <a:gd name="connsiteY21" fmla="*/ 179990 h 254000"/>
                <a:gd name="connsiteX22" fmla="*/ 113506 w 338138"/>
                <a:gd name="connsiteY22" fmla="*/ 190500 h 254000"/>
                <a:gd name="connsiteX23" fmla="*/ 224632 w 338138"/>
                <a:gd name="connsiteY23" fmla="*/ 190500 h 254000"/>
                <a:gd name="connsiteX24" fmla="*/ 236538 w 338138"/>
                <a:gd name="connsiteY24" fmla="*/ 179990 h 254000"/>
                <a:gd name="connsiteX25" fmla="*/ 236538 w 338138"/>
                <a:gd name="connsiteY25" fmla="*/ 162910 h 254000"/>
                <a:gd name="connsiteX26" fmla="*/ 224632 w 338138"/>
                <a:gd name="connsiteY26" fmla="*/ 152400 h 254000"/>
                <a:gd name="connsiteX27" fmla="*/ 113506 w 338138"/>
                <a:gd name="connsiteY27" fmla="*/ 152400 h 254000"/>
                <a:gd name="connsiteX28" fmla="*/ 126207 w 338138"/>
                <a:gd name="connsiteY28" fmla="*/ 115888 h 254000"/>
                <a:gd name="connsiteX29" fmla="*/ 134939 w 338138"/>
                <a:gd name="connsiteY29" fmla="*/ 124620 h 254000"/>
                <a:gd name="connsiteX30" fmla="*/ 126207 w 338138"/>
                <a:gd name="connsiteY30" fmla="*/ 133352 h 254000"/>
                <a:gd name="connsiteX31" fmla="*/ 117475 w 338138"/>
                <a:gd name="connsiteY31" fmla="*/ 124620 h 254000"/>
                <a:gd name="connsiteX32" fmla="*/ 126207 w 338138"/>
                <a:gd name="connsiteY32" fmla="*/ 115888 h 254000"/>
                <a:gd name="connsiteX33" fmla="*/ 113506 w 338138"/>
                <a:gd name="connsiteY33" fmla="*/ 104775 h 254000"/>
                <a:gd name="connsiteX34" fmla="*/ 101600 w 338138"/>
                <a:gd name="connsiteY34" fmla="*/ 115285 h 254000"/>
                <a:gd name="connsiteX35" fmla="*/ 101600 w 338138"/>
                <a:gd name="connsiteY35" fmla="*/ 132365 h 254000"/>
                <a:gd name="connsiteX36" fmla="*/ 113506 w 338138"/>
                <a:gd name="connsiteY36" fmla="*/ 142875 h 254000"/>
                <a:gd name="connsiteX37" fmla="*/ 224632 w 338138"/>
                <a:gd name="connsiteY37" fmla="*/ 142875 h 254000"/>
                <a:gd name="connsiteX38" fmla="*/ 236538 w 338138"/>
                <a:gd name="connsiteY38" fmla="*/ 132365 h 254000"/>
                <a:gd name="connsiteX39" fmla="*/ 236538 w 338138"/>
                <a:gd name="connsiteY39" fmla="*/ 115285 h 254000"/>
                <a:gd name="connsiteX40" fmla="*/ 224632 w 338138"/>
                <a:gd name="connsiteY40" fmla="*/ 104775 h 254000"/>
                <a:gd name="connsiteX41" fmla="*/ 113506 w 338138"/>
                <a:gd name="connsiteY41" fmla="*/ 104775 h 254000"/>
                <a:gd name="connsiteX42" fmla="*/ 163786 w 338138"/>
                <a:gd name="connsiteY42" fmla="*/ 0 h 254000"/>
                <a:gd name="connsiteX43" fmla="*/ 220582 w 338138"/>
                <a:gd name="connsiteY43" fmla="*/ 22373 h 254000"/>
                <a:gd name="connsiteX44" fmla="*/ 244358 w 338138"/>
                <a:gd name="connsiteY44" fmla="*/ 64487 h 254000"/>
                <a:gd name="connsiteX45" fmla="*/ 254924 w 338138"/>
                <a:gd name="connsiteY45" fmla="*/ 63171 h 254000"/>
                <a:gd name="connsiteX46" fmla="*/ 338138 w 338138"/>
                <a:gd name="connsiteY46" fmla="*/ 147399 h 254000"/>
                <a:gd name="connsiteX47" fmla="*/ 254924 w 338138"/>
                <a:gd name="connsiteY47" fmla="*/ 230311 h 254000"/>
                <a:gd name="connsiteX48" fmla="*/ 250962 w 338138"/>
                <a:gd name="connsiteY48" fmla="*/ 230311 h 254000"/>
                <a:gd name="connsiteX49" fmla="*/ 224545 w 338138"/>
                <a:gd name="connsiteY49" fmla="*/ 254000 h 254000"/>
                <a:gd name="connsiteX50" fmla="*/ 113593 w 338138"/>
                <a:gd name="connsiteY50" fmla="*/ 254000 h 254000"/>
                <a:gd name="connsiteX51" fmla="*/ 87176 w 338138"/>
                <a:gd name="connsiteY51" fmla="*/ 230311 h 254000"/>
                <a:gd name="connsiteX52" fmla="*/ 83214 w 338138"/>
                <a:gd name="connsiteY52" fmla="*/ 230311 h 254000"/>
                <a:gd name="connsiteX53" fmla="*/ 0 w 338138"/>
                <a:gd name="connsiteY53" fmla="*/ 147399 h 254000"/>
                <a:gd name="connsiteX54" fmla="*/ 81893 w 338138"/>
                <a:gd name="connsiteY54" fmla="*/ 63171 h 254000"/>
                <a:gd name="connsiteX55" fmla="*/ 163786 w 338138"/>
                <a:gd name="connsiteY55" fmla="*/ 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338138" h="254000">
                  <a:moveTo>
                    <a:pt x="126207" y="209550"/>
                  </a:moveTo>
                  <a:cubicBezTo>
                    <a:pt x="131030" y="209550"/>
                    <a:pt x="134939" y="213459"/>
                    <a:pt x="134939" y="218282"/>
                  </a:cubicBezTo>
                  <a:cubicBezTo>
                    <a:pt x="134939" y="223105"/>
                    <a:pt x="131030" y="227014"/>
                    <a:pt x="126207" y="227014"/>
                  </a:cubicBezTo>
                  <a:cubicBezTo>
                    <a:pt x="121384" y="227014"/>
                    <a:pt x="117475" y="223105"/>
                    <a:pt x="117475" y="218282"/>
                  </a:cubicBezTo>
                  <a:cubicBezTo>
                    <a:pt x="117475" y="213459"/>
                    <a:pt x="121384" y="209550"/>
                    <a:pt x="126207" y="209550"/>
                  </a:cubicBezTo>
                  <a:close/>
                  <a:moveTo>
                    <a:pt x="113506" y="200025"/>
                  </a:moveTo>
                  <a:cubicBezTo>
                    <a:pt x="106892" y="200025"/>
                    <a:pt x="101600" y="205280"/>
                    <a:pt x="101600" y="210535"/>
                  </a:cubicBezTo>
                  <a:cubicBezTo>
                    <a:pt x="101600" y="210535"/>
                    <a:pt x="101600" y="210535"/>
                    <a:pt x="101600" y="227615"/>
                  </a:cubicBezTo>
                  <a:cubicBezTo>
                    <a:pt x="101600" y="234184"/>
                    <a:pt x="106892" y="238125"/>
                    <a:pt x="113506" y="238125"/>
                  </a:cubicBezTo>
                  <a:cubicBezTo>
                    <a:pt x="113506" y="238125"/>
                    <a:pt x="113506" y="238125"/>
                    <a:pt x="224632" y="238125"/>
                  </a:cubicBezTo>
                  <a:cubicBezTo>
                    <a:pt x="231246" y="238125"/>
                    <a:pt x="236538" y="234184"/>
                    <a:pt x="236538" y="227615"/>
                  </a:cubicBezTo>
                  <a:lnTo>
                    <a:pt x="236538" y="210535"/>
                  </a:lnTo>
                  <a:cubicBezTo>
                    <a:pt x="236538" y="205280"/>
                    <a:pt x="231246" y="200025"/>
                    <a:pt x="224632" y="200025"/>
                  </a:cubicBezTo>
                  <a:cubicBezTo>
                    <a:pt x="224632" y="200025"/>
                    <a:pt x="224632" y="200025"/>
                    <a:pt x="113506" y="200025"/>
                  </a:cubicBezTo>
                  <a:close/>
                  <a:moveTo>
                    <a:pt x="126207" y="163513"/>
                  </a:moveTo>
                  <a:cubicBezTo>
                    <a:pt x="131030" y="163513"/>
                    <a:pt x="134939" y="167067"/>
                    <a:pt x="134939" y="171451"/>
                  </a:cubicBezTo>
                  <a:cubicBezTo>
                    <a:pt x="134939" y="175835"/>
                    <a:pt x="131030" y="179389"/>
                    <a:pt x="126207" y="179389"/>
                  </a:cubicBezTo>
                  <a:cubicBezTo>
                    <a:pt x="121384" y="179389"/>
                    <a:pt x="117475" y="175835"/>
                    <a:pt x="117475" y="171451"/>
                  </a:cubicBezTo>
                  <a:cubicBezTo>
                    <a:pt x="117475" y="167067"/>
                    <a:pt x="121384" y="163513"/>
                    <a:pt x="126207" y="163513"/>
                  </a:cubicBezTo>
                  <a:close/>
                  <a:moveTo>
                    <a:pt x="113506" y="152400"/>
                  </a:moveTo>
                  <a:cubicBezTo>
                    <a:pt x="106892" y="152400"/>
                    <a:pt x="101600" y="157655"/>
                    <a:pt x="101600" y="162910"/>
                  </a:cubicBezTo>
                  <a:cubicBezTo>
                    <a:pt x="101600" y="162910"/>
                    <a:pt x="101600" y="162910"/>
                    <a:pt x="101600" y="179990"/>
                  </a:cubicBezTo>
                  <a:cubicBezTo>
                    <a:pt x="101600" y="185245"/>
                    <a:pt x="106892" y="190500"/>
                    <a:pt x="113506" y="190500"/>
                  </a:cubicBezTo>
                  <a:cubicBezTo>
                    <a:pt x="113506" y="190500"/>
                    <a:pt x="113506" y="190500"/>
                    <a:pt x="224632" y="190500"/>
                  </a:cubicBezTo>
                  <a:cubicBezTo>
                    <a:pt x="231246" y="190500"/>
                    <a:pt x="236538" y="185245"/>
                    <a:pt x="236538" y="179990"/>
                  </a:cubicBezTo>
                  <a:lnTo>
                    <a:pt x="236538" y="162910"/>
                  </a:lnTo>
                  <a:cubicBezTo>
                    <a:pt x="236538" y="157655"/>
                    <a:pt x="231246" y="152400"/>
                    <a:pt x="224632" y="152400"/>
                  </a:cubicBezTo>
                  <a:cubicBezTo>
                    <a:pt x="224632" y="152400"/>
                    <a:pt x="224632" y="152400"/>
                    <a:pt x="113506" y="152400"/>
                  </a:cubicBezTo>
                  <a:close/>
                  <a:moveTo>
                    <a:pt x="126207" y="115888"/>
                  </a:moveTo>
                  <a:cubicBezTo>
                    <a:pt x="131030" y="115888"/>
                    <a:pt x="134939" y="119797"/>
                    <a:pt x="134939" y="124620"/>
                  </a:cubicBezTo>
                  <a:cubicBezTo>
                    <a:pt x="134939" y="129443"/>
                    <a:pt x="131030" y="133352"/>
                    <a:pt x="126207" y="133352"/>
                  </a:cubicBezTo>
                  <a:cubicBezTo>
                    <a:pt x="121384" y="133352"/>
                    <a:pt x="117475" y="129443"/>
                    <a:pt x="117475" y="124620"/>
                  </a:cubicBezTo>
                  <a:cubicBezTo>
                    <a:pt x="117475" y="119797"/>
                    <a:pt x="121384" y="115888"/>
                    <a:pt x="126207" y="115888"/>
                  </a:cubicBezTo>
                  <a:close/>
                  <a:moveTo>
                    <a:pt x="113506" y="104775"/>
                  </a:moveTo>
                  <a:cubicBezTo>
                    <a:pt x="106892" y="104775"/>
                    <a:pt x="101600" y="110030"/>
                    <a:pt x="101600" y="115285"/>
                  </a:cubicBezTo>
                  <a:cubicBezTo>
                    <a:pt x="101600" y="115285"/>
                    <a:pt x="101600" y="115285"/>
                    <a:pt x="101600" y="132365"/>
                  </a:cubicBezTo>
                  <a:cubicBezTo>
                    <a:pt x="101600" y="137620"/>
                    <a:pt x="106892" y="142875"/>
                    <a:pt x="113506" y="142875"/>
                  </a:cubicBezTo>
                  <a:cubicBezTo>
                    <a:pt x="113506" y="142875"/>
                    <a:pt x="113506" y="142875"/>
                    <a:pt x="224632" y="142875"/>
                  </a:cubicBezTo>
                  <a:cubicBezTo>
                    <a:pt x="231246" y="142875"/>
                    <a:pt x="236538" y="137620"/>
                    <a:pt x="236538" y="132365"/>
                  </a:cubicBezTo>
                  <a:lnTo>
                    <a:pt x="236538" y="115285"/>
                  </a:lnTo>
                  <a:cubicBezTo>
                    <a:pt x="236538" y="110030"/>
                    <a:pt x="231246" y="104775"/>
                    <a:pt x="224632" y="104775"/>
                  </a:cubicBezTo>
                  <a:cubicBezTo>
                    <a:pt x="224632" y="104775"/>
                    <a:pt x="224632" y="104775"/>
                    <a:pt x="113506" y="104775"/>
                  </a:cubicBezTo>
                  <a:close/>
                  <a:moveTo>
                    <a:pt x="163786" y="0"/>
                  </a:moveTo>
                  <a:cubicBezTo>
                    <a:pt x="184919" y="0"/>
                    <a:pt x="204732" y="7896"/>
                    <a:pt x="220582" y="22373"/>
                  </a:cubicBezTo>
                  <a:cubicBezTo>
                    <a:pt x="232470" y="34218"/>
                    <a:pt x="240395" y="48694"/>
                    <a:pt x="244358" y="64487"/>
                  </a:cubicBezTo>
                  <a:cubicBezTo>
                    <a:pt x="248320" y="63171"/>
                    <a:pt x="250962" y="63171"/>
                    <a:pt x="254924" y="63171"/>
                  </a:cubicBezTo>
                  <a:cubicBezTo>
                    <a:pt x="301154" y="63171"/>
                    <a:pt x="338138" y="101337"/>
                    <a:pt x="338138" y="147399"/>
                  </a:cubicBezTo>
                  <a:cubicBezTo>
                    <a:pt x="338138" y="193461"/>
                    <a:pt x="301154" y="230311"/>
                    <a:pt x="254924" y="230311"/>
                  </a:cubicBezTo>
                  <a:cubicBezTo>
                    <a:pt x="254924" y="230311"/>
                    <a:pt x="254924" y="230311"/>
                    <a:pt x="250962" y="230311"/>
                  </a:cubicBezTo>
                  <a:cubicBezTo>
                    <a:pt x="249641" y="243472"/>
                    <a:pt x="239074" y="254000"/>
                    <a:pt x="224545" y="254000"/>
                  </a:cubicBezTo>
                  <a:cubicBezTo>
                    <a:pt x="224545" y="254000"/>
                    <a:pt x="224545" y="254000"/>
                    <a:pt x="113593" y="254000"/>
                  </a:cubicBezTo>
                  <a:cubicBezTo>
                    <a:pt x="99064" y="254000"/>
                    <a:pt x="88497" y="243472"/>
                    <a:pt x="87176" y="230311"/>
                  </a:cubicBezTo>
                  <a:cubicBezTo>
                    <a:pt x="87176" y="230311"/>
                    <a:pt x="87176" y="230311"/>
                    <a:pt x="83214" y="230311"/>
                  </a:cubicBezTo>
                  <a:cubicBezTo>
                    <a:pt x="36984" y="230311"/>
                    <a:pt x="0" y="193461"/>
                    <a:pt x="0" y="147399"/>
                  </a:cubicBezTo>
                  <a:cubicBezTo>
                    <a:pt x="0" y="101337"/>
                    <a:pt x="36984" y="64487"/>
                    <a:pt x="81893" y="63171"/>
                  </a:cubicBezTo>
                  <a:cubicBezTo>
                    <a:pt x="91139" y="26321"/>
                    <a:pt x="124160" y="0"/>
                    <a:pt x="163786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2502387" y="3710244"/>
            <a:ext cx="1840538" cy="126870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861788" y="3710244"/>
            <a:ext cx="1840538" cy="126870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H="1">
            <a:off x="5182088" y="3710244"/>
            <a:ext cx="1840538" cy="126870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6" name="PA-矩形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68830" y="4289819"/>
            <a:ext cx="21349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创设问题情境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49" name="PA-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374729" y="4278908"/>
            <a:ext cx="21349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回答问题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52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728219" y="3822520"/>
            <a:ext cx="21349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提出问题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55" name="PA-矩形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054427" y="4253723"/>
            <a:ext cx="21349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总结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57" name="矩形: 圆角 56"/>
          <p:cNvSpPr/>
          <p:nvPr/>
        </p:nvSpPr>
        <p:spPr>
          <a:xfrm>
            <a:off x="4149690" y="5832645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-02-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58" name="矩形: 圆角 57"/>
          <p:cNvSpPr/>
          <p:nvPr/>
        </p:nvSpPr>
        <p:spPr>
          <a:xfrm>
            <a:off x="9483690" y="5832645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-04-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59" name="矩形: 圆角 58"/>
          <p:cNvSpPr/>
          <p:nvPr/>
        </p:nvSpPr>
        <p:spPr>
          <a:xfrm>
            <a:off x="1482690" y="2200445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-01-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0" name="矩形: 圆角 59"/>
          <p:cNvSpPr/>
          <p:nvPr/>
        </p:nvSpPr>
        <p:spPr>
          <a:xfrm>
            <a:off x="6816690" y="2200445"/>
            <a:ext cx="1279802" cy="684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-03-</a:t>
            </a:r>
            <a:endParaRPr lang="zh-CN" altLang="en-US" sz="2800" dirty="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1" name="矩形: 圆角 60"/>
          <p:cNvSpPr/>
          <p:nvPr/>
        </p:nvSpPr>
        <p:spPr>
          <a:xfrm>
            <a:off x="4250139" y="1018877"/>
            <a:ext cx="3478780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问题教学法的步骤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to="0" calcmode="lin" valueType="num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8517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问题教学法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563173" y="1462722"/>
            <a:ext cx="4974384" cy="480005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问题设计较为困难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教学中不确定性较强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教师所需的教学技巧较高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学生获取的知识缺乏系统性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1477104"/>
            <a:ext cx="5307184" cy="478567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能够激发学生的学习热情，调动学生的学习积极性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学生在学习中有较多的参与机会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能够培养学生问题解决的能力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学生能牢固地掌握问题教学中的知识点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课堂教学组织形式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604390" y="1390394"/>
            <a:ext cx="1326184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分类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8" name="AutoShape 3"/>
          <p:cNvSpPr>
            <a:spLocks noChangeArrowheads="1"/>
          </p:cNvSpPr>
          <p:nvPr/>
        </p:nvSpPr>
        <p:spPr bwMode="auto">
          <a:xfrm>
            <a:off x="488280" y="2572278"/>
            <a:ext cx="2502496" cy="792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依据教学对象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9" name="AutoShape 4"/>
          <p:cNvSpPr/>
          <p:nvPr/>
        </p:nvSpPr>
        <p:spPr bwMode="auto">
          <a:xfrm>
            <a:off x="3527917" y="1986131"/>
            <a:ext cx="207509" cy="1964456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2953809" y="2701660"/>
            <a:ext cx="533400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1" name="AutoShape 3"/>
          <p:cNvSpPr>
            <a:spLocks noChangeArrowheads="1"/>
          </p:cNvSpPr>
          <p:nvPr/>
        </p:nvSpPr>
        <p:spPr bwMode="auto">
          <a:xfrm>
            <a:off x="5601015" y="2629786"/>
            <a:ext cx="2036516" cy="7921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依据教学者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2" name="AutoShape 4"/>
          <p:cNvSpPr/>
          <p:nvPr/>
        </p:nvSpPr>
        <p:spPr bwMode="auto">
          <a:xfrm>
            <a:off x="8133964" y="1906695"/>
            <a:ext cx="244921" cy="2191175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 dirty="0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7600564" y="2759168"/>
            <a:ext cx="533400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79738" y="1623634"/>
            <a:ext cx="1210588" cy="2467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个别教学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班组教学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班级教学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分组教学</a:t>
            </a:r>
            <a:endParaRPr lang="en-US" altLang="zh-CN" sz="2000" dirty="0">
              <a:ea typeface="思源黑体 CN Medium" panose="020B060000000000000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8399824" y="1623633"/>
            <a:ext cx="3518912" cy="2467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包班制（一位教师）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科任制（多位教师）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小队教学（协同教学）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贝尔</a:t>
            </a:r>
            <a:r>
              <a:rPr lang="en-US" altLang="zh-CN" sz="2000" dirty="0">
                <a:ea typeface="思源黑体 CN Medium" panose="020B0600000000000000"/>
              </a:rPr>
              <a:t>—</a:t>
            </a:r>
            <a:r>
              <a:rPr lang="zh-CN" altLang="en-US" sz="2000" dirty="0">
                <a:ea typeface="思源黑体 CN Medium" panose="020B0600000000000000"/>
              </a:rPr>
              <a:t>兰喀斯特制（导生制）</a:t>
            </a:r>
            <a:endParaRPr lang="en-US" altLang="zh-CN" sz="2000" dirty="0">
              <a:ea typeface="思源黑体 CN Medium" panose="020B0600000000000000"/>
            </a:endParaRPr>
          </a:p>
        </p:txBody>
      </p:sp>
      <p:sp>
        <p:nvSpPr>
          <p:cNvPr id="25" name="矩形: 圆角 24"/>
          <p:cNvSpPr/>
          <p:nvPr/>
        </p:nvSpPr>
        <p:spPr>
          <a:xfrm>
            <a:off x="604390" y="4391068"/>
            <a:ext cx="1326184" cy="689407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特征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6" name="矩形: 圆角 25"/>
          <p:cNvSpPr/>
          <p:nvPr/>
        </p:nvSpPr>
        <p:spPr>
          <a:xfrm>
            <a:off x="604390" y="5508083"/>
            <a:ext cx="1549005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多维性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3195951" y="5507349"/>
            <a:ext cx="1549005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多元化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5898041" y="5507349"/>
            <a:ext cx="1878798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可选择性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8929924" y="5507349"/>
            <a:ext cx="265768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选择的受制性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合作学习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54009" y="957256"/>
            <a:ext cx="2983624" cy="2983624"/>
            <a:chOff x="-2119675" y="1868947"/>
            <a:chExt cx="2484276" cy="2484276"/>
          </a:xfrm>
        </p:grpSpPr>
        <p:sp>
          <p:nvSpPr>
            <p:cNvPr id="4" name="椭圆 3"/>
            <p:cNvSpPr/>
            <p:nvPr/>
          </p:nvSpPr>
          <p:spPr>
            <a:xfrm>
              <a:off x="-2119675" y="1868947"/>
              <a:ext cx="2484276" cy="2484276"/>
            </a:xfrm>
            <a:prstGeom prst="ellipse">
              <a:avLst/>
            </a:prstGeom>
            <a:gradFill>
              <a:gsLst>
                <a:gs pos="73000">
                  <a:srgbClr val="CB232D">
                    <a:lumMod val="5000"/>
                    <a:lumOff val="95000"/>
                    <a:alpha val="0"/>
                  </a:srgbClr>
                </a:gs>
                <a:gs pos="100000">
                  <a:schemeClr val="accent1">
                    <a:alpha val="22000"/>
                  </a:schemeClr>
                </a:gs>
              </a:gsLst>
              <a:lin ang="0" scaled="0"/>
            </a:gradFill>
            <a:ln w="12700" cap="flat" cmpd="sng" algn="ctr">
              <a:gradFill>
                <a:gsLst>
                  <a:gs pos="76000">
                    <a:srgbClr val="CB232D">
                      <a:lumMod val="5000"/>
                      <a:lumOff val="95000"/>
                      <a:alpha val="39000"/>
                    </a:srgbClr>
                  </a:gs>
                  <a:gs pos="100000">
                    <a:schemeClr val="accent1"/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200" kern="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-1937317" y="2051305"/>
              <a:ext cx="2119562" cy="2119562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>
              <a:outerShdw blurRad="254000" dist="101600" dir="5400000" algn="ctr" rotWithShape="0">
                <a:schemeClr val="accent1">
                  <a:lumMod val="75000"/>
                  <a:alpha val="2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zh-CN" altLang="en-US" sz="28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合作学习</a:t>
              </a:r>
              <a:endParaRPr lang="zh-CN" altLang="en-US" sz="2800" dirty="0">
                <a:ln w="19050">
                  <a:noFill/>
                </a:ln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6" name="矩形: 圆角 5"/>
          <p:cNvSpPr/>
          <p:nvPr/>
        </p:nvSpPr>
        <p:spPr>
          <a:xfrm>
            <a:off x="3875533" y="1328566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3875533" y="2979000"/>
            <a:ext cx="1652339" cy="900000"/>
          </a:xfrm>
          <a:prstGeom prst="roundRect">
            <a:avLst/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859377" y="2924355"/>
            <a:ext cx="6036447" cy="257025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精心做好教学设计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合理划分学习小组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明确成员分工（要互换）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实施小组合作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进行归纳点评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5859378" y="1166498"/>
            <a:ext cx="6036448" cy="143867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以学习小组为基本组织形式，系统利用教学因素动态之间的互动来促进学习，以团体成绩为评价标准，共同达成教学目标的活动。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4009" y="4044153"/>
            <a:ext cx="3979968" cy="28138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ea typeface="思源黑体 CN Medium" panose="020B0600000000000000"/>
              </a:rPr>
              <a:t>团体的作用</a:t>
            </a:r>
            <a:endParaRPr lang="en-US" altLang="zh-CN" sz="2000" b="1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a typeface="思源黑体 CN Medium" panose="020B0600000000000000"/>
              </a:rPr>
              <a:t>1.</a:t>
            </a:r>
            <a:r>
              <a:rPr lang="zh-CN" altLang="en-US" sz="2000" dirty="0">
                <a:ea typeface="思源黑体 CN Medium" panose="020B0600000000000000"/>
              </a:rPr>
              <a:t>身份、个人价值感的体现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a typeface="思源黑体 CN Medium" panose="020B0600000000000000"/>
              </a:rPr>
              <a:t>2.</a:t>
            </a:r>
            <a:r>
              <a:rPr lang="zh-CN" altLang="en-US" sz="2000" dirty="0">
                <a:ea typeface="思源黑体 CN Medium" panose="020B0600000000000000"/>
              </a:rPr>
              <a:t>情感的需要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a typeface="思源黑体 CN Medium" panose="020B0600000000000000"/>
              </a:rPr>
              <a:t>3.</a:t>
            </a:r>
            <a:r>
              <a:rPr lang="zh-CN" altLang="en-US" sz="2000" dirty="0">
                <a:ea typeface="思源黑体 CN Medium" panose="020B0600000000000000"/>
              </a:rPr>
              <a:t>获取知识的需要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a typeface="思源黑体 CN Medium" panose="020B0600000000000000"/>
              </a:rPr>
              <a:t>4.</a:t>
            </a:r>
            <a:r>
              <a:rPr lang="zh-CN" altLang="en-US" sz="2000" dirty="0">
                <a:ea typeface="思源黑体 CN Medium" panose="020B0600000000000000"/>
              </a:rPr>
              <a:t>安全保障的需要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a typeface="思源黑体 CN Medium" panose="020B0600000000000000"/>
              </a:rPr>
              <a:t>5.</a:t>
            </a:r>
            <a:r>
              <a:rPr lang="zh-CN" altLang="en-US" sz="2000" dirty="0">
                <a:ea typeface="思源黑体 CN Medium" panose="020B0600000000000000"/>
              </a:rPr>
              <a:t>增加个人影响力的需要</a:t>
            </a:r>
            <a:endParaRPr lang="zh-CN" altLang="en-US" sz="2000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合作学习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563173" y="1462722"/>
            <a:ext cx="4974384" cy="480005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选择内容难度大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指导难度大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难以保证合作学习的效果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难以保证合作学习的准确评价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难以保证合作学习中每个学生的均衡参与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1477104"/>
            <a:ext cx="5307184" cy="478567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培养学生的合作意识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培养学生的团体意识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培养学生多渠道获取信息的能力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有助于提升学生的竞争意识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有助于提升学生的心理素质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探究学习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2598604" y="1166498"/>
            <a:ext cx="8098156" cy="115172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charset="-122"/>
                <a:ea typeface="思源黑体 CN Medium" panose="020B0600000000000000"/>
              </a:rPr>
              <a:t>学生在教师的指导下，通过自己的探究实践发现相关概念和知识的科学研究过程。</a:t>
            </a:r>
            <a:endParaRPr lang="zh-CN" altLang="en-US" sz="2000" dirty="0">
              <a:solidFill>
                <a:schemeClr val="tx1"/>
              </a:solidFill>
              <a:latin typeface="黑体" panose="02010609060101010101" charset="-122"/>
              <a:ea typeface="思源黑体 CN Medium" panose="020B0600000000000000"/>
            </a:endParaRPr>
          </a:p>
        </p:txBody>
      </p:sp>
      <p:sp>
        <p:nvSpPr>
          <p:cNvPr id="16" name="AutoShape 5"/>
          <p:cNvSpPr>
            <a:spLocks noChangeArrowheads="1"/>
          </p:cNvSpPr>
          <p:nvPr/>
        </p:nvSpPr>
        <p:spPr bwMode="auto">
          <a:xfrm>
            <a:off x="8223998" y="4815721"/>
            <a:ext cx="2717291" cy="792162"/>
          </a:xfrm>
          <a:prstGeom prst="foldedCorner">
            <a:avLst>
              <a:gd name="adj" fmla="val 8588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得出结论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8223998" y="3763741"/>
            <a:ext cx="2717291" cy="792163"/>
          </a:xfrm>
          <a:prstGeom prst="foldedCorner">
            <a:avLst>
              <a:gd name="adj" fmla="val 125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组织探究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7492545" y="4945102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7492545" y="3957677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8" name="AutoShape 8"/>
          <p:cNvSpPr>
            <a:spLocks noChangeArrowheads="1"/>
          </p:cNvSpPr>
          <p:nvPr/>
        </p:nvSpPr>
        <p:spPr bwMode="auto">
          <a:xfrm>
            <a:off x="3786866" y="4965739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auto">
          <a:xfrm>
            <a:off x="3786866" y="3942054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11091730" y="4965739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3" name="矩形: 圆角 32"/>
          <p:cNvSpPr/>
          <p:nvPr/>
        </p:nvSpPr>
        <p:spPr>
          <a:xfrm>
            <a:off x="677133" y="2756786"/>
            <a:ext cx="172574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步骤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4" name="矩形: 圆角 33"/>
          <p:cNvSpPr/>
          <p:nvPr/>
        </p:nvSpPr>
        <p:spPr>
          <a:xfrm>
            <a:off x="677132" y="1442001"/>
            <a:ext cx="172574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定义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5" name="AutoShape 6"/>
          <p:cNvSpPr>
            <a:spLocks noChangeArrowheads="1"/>
          </p:cNvSpPr>
          <p:nvPr/>
        </p:nvSpPr>
        <p:spPr bwMode="auto">
          <a:xfrm>
            <a:off x="4525773" y="4836357"/>
            <a:ext cx="2823786" cy="792163"/>
          </a:xfrm>
          <a:prstGeom prst="foldedCorner">
            <a:avLst>
              <a:gd name="adj" fmla="val 125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整理资料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4525773" y="5978129"/>
            <a:ext cx="2823786" cy="792163"/>
          </a:xfrm>
          <a:prstGeom prst="foldedCorner">
            <a:avLst>
              <a:gd name="adj" fmla="val 125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结论的应用及评价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7" name="AutoShape 6"/>
          <p:cNvSpPr>
            <a:spLocks noChangeArrowheads="1"/>
          </p:cNvSpPr>
          <p:nvPr/>
        </p:nvSpPr>
        <p:spPr bwMode="auto">
          <a:xfrm>
            <a:off x="990627" y="3763741"/>
            <a:ext cx="2717291" cy="792163"/>
          </a:xfrm>
          <a:prstGeom prst="foldedCorner">
            <a:avLst>
              <a:gd name="adj" fmla="val 125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明确问题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8" name="AutoShape 5"/>
          <p:cNvSpPr>
            <a:spLocks noChangeArrowheads="1"/>
          </p:cNvSpPr>
          <p:nvPr/>
        </p:nvSpPr>
        <p:spPr bwMode="auto">
          <a:xfrm>
            <a:off x="4518318" y="3777974"/>
            <a:ext cx="2823786" cy="792162"/>
          </a:xfrm>
          <a:prstGeom prst="foldedCorner">
            <a:avLst>
              <a:gd name="adj" fmla="val 8588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确定探究方向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9" name="AutoShape 5"/>
          <p:cNvSpPr>
            <a:spLocks noChangeArrowheads="1"/>
          </p:cNvSpPr>
          <p:nvPr/>
        </p:nvSpPr>
        <p:spPr bwMode="auto">
          <a:xfrm>
            <a:off x="990627" y="4836357"/>
            <a:ext cx="2717291" cy="792162"/>
          </a:xfrm>
          <a:prstGeom prst="foldedCorner">
            <a:avLst>
              <a:gd name="adj" fmla="val 8588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收集资料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40" name="AutoShape 8"/>
          <p:cNvSpPr>
            <a:spLocks noChangeArrowheads="1"/>
          </p:cNvSpPr>
          <p:nvPr/>
        </p:nvSpPr>
        <p:spPr bwMode="auto">
          <a:xfrm>
            <a:off x="11091730" y="3893122"/>
            <a:ext cx="581012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3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3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  <p:bldP spid="25" grpId="0" animBg="1"/>
      <p:bldP spid="26" grpId="0" animBg="1"/>
      <p:bldP spid="28" grpId="0" animBg="1"/>
      <p:bldP spid="29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探究学习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矩形: 圆角 26"/>
          <p:cNvSpPr/>
          <p:nvPr/>
        </p:nvSpPr>
        <p:spPr>
          <a:xfrm>
            <a:off x="6254151" y="1462722"/>
            <a:ext cx="5283406" cy="480005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较花费时间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难以选择能激发学生好奇心和探究热情的学习材料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难以把握学习内容的难易程度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难以对学生的学习成果进行评价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对教师的整体驾驭能力要求较高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矩形: 圆角 27"/>
          <p:cNvSpPr/>
          <p:nvPr/>
        </p:nvSpPr>
        <p:spPr>
          <a:xfrm>
            <a:off x="8496458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缺点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9" name="矩形: 圆角 28"/>
          <p:cNvSpPr/>
          <p:nvPr/>
        </p:nvSpPr>
        <p:spPr>
          <a:xfrm>
            <a:off x="593284" y="1477104"/>
            <a:ext cx="5035544" cy="478567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促进对相关知识的记忆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促进知识技能的迁移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提升直觉思维能力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提升学生内在动机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0" name="矩形: 圆角 29"/>
          <p:cNvSpPr/>
          <p:nvPr/>
        </p:nvSpPr>
        <p:spPr>
          <a:xfrm>
            <a:off x="2410690" y="1174722"/>
            <a:ext cx="110781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优点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教学过程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146260" y="1216402"/>
            <a:ext cx="363022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教学过程的结构要素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1" name="îṥļïďê"/>
          <p:cNvSpPr/>
          <p:nvPr/>
        </p:nvSpPr>
        <p:spPr>
          <a:xfrm>
            <a:off x="4545060" y="3369014"/>
            <a:ext cx="2490088" cy="2550092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结构要素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2" name="îṥļïďê"/>
          <p:cNvSpPr/>
          <p:nvPr/>
        </p:nvSpPr>
        <p:spPr>
          <a:xfrm>
            <a:off x="4036731" y="415997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3" name="îṥļïďê"/>
          <p:cNvSpPr/>
          <p:nvPr/>
        </p:nvSpPr>
        <p:spPr>
          <a:xfrm>
            <a:off x="5313040" y="2958916"/>
            <a:ext cx="958851" cy="958851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4" name="PA-矩形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188124" y="4367060"/>
            <a:ext cx="702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01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5" name="PA-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98077" y="3157211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02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6" name="îṥļïďê"/>
          <p:cNvSpPr/>
          <p:nvPr/>
        </p:nvSpPr>
        <p:spPr>
          <a:xfrm>
            <a:off x="6645635" y="4159977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32011" y="4367200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03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894" y="3636511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教学活动的主体性要素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4188875" y="2259665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教学活动的条件性要素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610797" y="3857508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教学活动的过程性要素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32" name="矩形 3078"/>
          <p:cNvSpPr>
            <a:spLocks noChangeArrowheads="1"/>
          </p:cNvSpPr>
          <p:nvPr/>
        </p:nvSpPr>
        <p:spPr bwMode="auto">
          <a:xfrm>
            <a:off x="146260" y="4263023"/>
            <a:ext cx="403383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zh-CN" altLang="en-US" sz="2400" b="1" dirty="0">
                <a:solidFill>
                  <a:schemeClr val="hlink"/>
                </a:solidFill>
                <a:ea typeface="思源黑体 CN Medium" panose="020B0600000000000000"/>
              </a:rPr>
              <a:t>教师为主导（导演）</a:t>
            </a:r>
            <a:endParaRPr lang="zh-CN" altLang="en-US" sz="2400" b="1" dirty="0">
              <a:solidFill>
                <a:schemeClr val="hlink"/>
              </a:solidFill>
              <a:ea typeface="思源黑体 CN Medium" panose="020B0600000000000000"/>
            </a:endParaRPr>
          </a:p>
          <a:p>
            <a:pPr>
              <a:spcBef>
                <a:spcPct val="20000"/>
              </a:spcBef>
            </a:pPr>
            <a:r>
              <a:rPr lang="zh-CN" altLang="en-US" sz="3200" b="1" dirty="0">
                <a:solidFill>
                  <a:srgbClr val="3333CC"/>
                </a:solidFill>
                <a:ea typeface="黑体" panose="02010609060101010101" charset="-122"/>
              </a:rPr>
              <a:t>   </a:t>
            </a:r>
            <a:r>
              <a:rPr lang="zh-CN" altLang="en-US" sz="2400" dirty="0">
                <a:solidFill>
                  <a:srgbClr val="3333CC"/>
                </a:solidFill>
                <a:ea typeface="思源黑体 CN Medium" panose="020B0600000000000000"/>
              </a:rPr>
              <a:t>未来意识、爱教育、有底气，有信念、责任、修养，指引、教导、激发、调动</a:t>
            </a:r>
            <a:endParaRPr lang="zh-CN" altLang="en-US" sz="2400" dirty="0">
              <a:solidFill>
                <a:srgbClr val="3333CC"/>
              </a:solidFill>
              <a:ea typeface="思源黑体 CN Medium" panose="020B060000000000000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zh-CN" altLang="en-US" sz="2400" b="1" dirty="0">
                <a:solidFill>
                  <a:schemeClr val="hlink"/>
                </a:solidFill>
                <a:ea typeface="思源黑体 CN Medium" panose="020B0600000000000000"/>
              </a:rPr>
              <a:t>学生为主体（主角）</a:t>
            </a:r>
            <a:endParaRPr lang="zh-CN" altLang="en-US" sz="2400" b="1" dirty="0">
              <a:solidFill>
                <a:schemeClr val="hlink"/>
              </a:solidFill>
              <a:ea typeface="思源黑体 CN Medium" panose="020B0600000000000000"/>
            </a:endParaRPr>
          </a:p>
          <a:p>
            <a:pPr>
              <a:spcBef>
                <a:spcPct val="20000"/>
              </a:spcBef>
            </a:pPr>
            <a:r>
              <a:rPr lang="zh-CN" altLang="en-US" sz="2400" b="1" dirty="0">
                <a:solidFill>
                  <a:srgbClr val="3333CC"/>
                </a:solidFill>
                <a:ea typeface="思源黑体 CN Medium" panose="020B0600000000000000"/>
              </a:rPr>
              <a:t>  </a:t>
            </a:r>
            <a:r>
              <a:rPr lang="zh-CN" altLang="en-US" sz="2400" dirty="0">
                <a:solidFill>
                  <a:srgbClr val="3333CC"/>
                </a:solidFill>
                <a:ea typeface="思源黑体 CN Medium" panose="020B0600000000000000"/>
              </a:rPr>
              <a:t>思考、参与、活动、反馈</a:t>
            </a:r>
            <a:endParaRPr lang="zh-CN" altLang="en-US" sz="2400" dirty="0">
              <a:solidFill>
                <a:srgbClr val="3333CC"/>
              </a:solidFill>
              <a:ea typeface="思源黑体 CN Medium" panose="020B0600000000000000"/>
            </a:endParaRPr>
          </a:p>
        </p:txBody>
      </p:sp>
      <p:sp>
        <p:nvSpPr>
          <p:cNvPr id="33" name="AutoShape 4"/>
          <p:cNvSpPr/>
          <p:nvPr/>
        </p:nvSpPr>
        <p:spPr bwMode="auto">
          <a:xfrm>
            <a:off x="7451307" y="1749814"/>
            <a:ext cx="196144" cy="143776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29852" y="1531452"/>
            <a:ext cx="4044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ea typeface="思源黑体 CN Medium" panose="020B0600000000000000"/>
              </a:rPr>
              <a:t>物质条件：教学环境、硬件设施等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7647451" y="2952690"/>
            <a:ext cx="4328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ea typeface="思源黑体 CN Medium" panose="020B0600000000000000"/>
              </a:rPr>
              <a:t>精神条件：人际关系、校风、班风等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35" name="AutoShape 4"/>
          <p:cNvSpPr/>
          <p:nvPr/>
        </p:nvSpPr>
        <p:spPr bwMode="auto">
          <a:xfrm rot="5400000">
            <a:off x="9128618" y="3204476"/>
            <a:ext cx="226788" cy="2539859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746530" y="4474464"/>
            <a:ext cx="3262432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教学效果的评价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教学活动的组织形式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教学方法和手段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教学内容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>
                <a:ea typeface="思源黑体 CN Medium" panose="020B0600000000000000"/>
              </a:rPr>
              <a:t>教学的目的与任务</a:t>
            </a:r>
            <a:endParaRPr lang="zh-CN" altLang="en-US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3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2" grpId="0" animBg="1"/>
      <p:bldP spid="23" grpId="0" animBg="1"/>
      <p:bldP spid="24" grpId="0"/>
      <p:bldP spid="25" grpId="0"/>
      <p:bldP spid="26" grpId="0" animBg="1"/>
      <p:bldP spid="27" grpId="0"/>
      <p:bldP spid="3" grpId="0"/>
      <p:bldP spid="30" grpId="0"/>
      <p:bldP spid="31" grpId="0"/>
      <p:bldP spid="32" grpId="0"/>
      <p:bldP spid="33" grpId="0" animBg="1"/>
      <p:bldP spid="4" grpId="0"/>
      <p:bldP spid="34" grpId="0"/>
      <p:bldP spid="35" grpId="0" animBg="1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课堂导入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33286" y="1157484"/>
            <a:ext cx="268857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课堂导入的方法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33286" y="2284139"/>
            <a:ext cx="233346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情境导入法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5030679" y="2284139"/>
            <a:ext cx="2737282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多媒体导入法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9658160" y="2284139"/>
            <a:ext cx="233346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3.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史料导入法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8" name="矩形: 圆角 17"/>
          <p:cNvSpPr/>
          <p:nvPr/>
        </p:nvSpPr>
        <p:spPr>
          <a:xfrm>
            <a:off x="533286" y="3429000"/>
            <a:ext cx="233346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类比导入法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9" name="矩形: 圆角 18"/>
          <p:cNvSpPr/>
          <p:nvPr/>
        </p:nvSpPr>
        <p:spPr>
          <a:xfrm>
            <a:off x="5030679" y="3435771"/>
            <a:ext cx="396325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5.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直接导入法（开门见山）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533286" y="4418427"/>
            <a:ext cx="233346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7.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温故知新法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9619581" y="3444692"/>
            <a:ext cx="233346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6.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实验导入法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2" name="AutoShape 4"/>
          <p:cNvSpPr/>
          <p:nvPr/>
        </p:nvSpPr>
        <p:spPr bwMode="auto">
          <a:xfrm>
            <a:off x="3025715" y="1853257"/>
            <a:ext cx="196144" cy="143776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21859" y="1704436"/>
            <a:ext cx="1415772" cy="1696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ea typeface="思源黑体 CN Medium" panose="020B0600000000000000"/>
              </a:rPr>
              <a:t>问题情境</a:t>
            </a:r>
            <a:endParaRPr lang="en-US" altLang="zh-CN" sz="24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ea typeface="思源黑体 CN Medium" panose="020B0600000000000000"/>
              </a:rPr>
              <a:t>生活情境</a:t>
            </a:r>
            <a:endParaRPr lang="en-US" altLang="zh-CN" sz="24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ea typeface="思源黑体 CN Medium" panose="020B0600000000000000"/>
              </a:rPr>
              <a:t>故事情境</a:t>
            </a:r>
            <a:endParaRPr lang="zh-CN" altLang="en-US" sz="2400" dirty="0">
              <a:ea typeface="思源黑体 CN Medium" panose="020B0600000000000000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4850697" y="4623001"/>
            <a:ext cx="5030153" cy="217511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合理安排导入时长</a:t>
            </a:r>
            <a:endParaRPr lang="zh-CN" altLang="en-US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积极创新导入内容</a:t>
            </a:r>
            <a:endParaRPr lang="en-US" altLang="zh-CN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导入设计围绕具体教学内容</a:t>
            </a:r>
            <a:endParaRPr lang="en-US" altLang="zh-CN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注重学生学习动机的激发</a:t>
            </a:r>
            <a:endParaRPr lang="en-US" altLang="zh-CN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FF0000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注重新旧知识的关联性</a:t>
            </a:r>
            <a:endParaRPr lang="en-US" altLang="zh-CN" sz="24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4" name="矩形: 圆角 23"/>
          <p:cNvSpPr/>
          <p:nvPr/>
        </p:nvSpPr>
        <p:spPr>
          <a:xfrm>
            <a:off x="4312759" y="4724183"/>
            <a:ext cx="673647" cy="1868027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注意事项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教学过程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190648" y="1154258"/>
            <a:ext cx="363022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教学过程的内容层级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81" y="2414726"/>
            <a:ext cx="9771808" cy="356147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3036028" y="1880100"/>
            <a:ext cx="13140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一节课的教学内容</a:t>
            </a:r>
            <a:endParaRPr lang="zh-CN" altLang="en-US" sz="20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4296621" y="1439527"/>
            <a:ext cx="1612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一节课的不同教学部分</a:t>
            </a:r>
            <a:endParaRPr lang="zh-CN" altLang="en-US" sz="20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6034528" y="1439527"/>
            <a:ext cx="1557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每个版块的教学任务</a:t>
            </a:r>
            <a:endParaRPr lang="zh-CN" altLang="en-US" sz="20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7717653" y="1442258"/>
            <a:ext cx="1639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每个任务的教学活动</a:t>
            </a:r>
            <a:endParaRPr lang="zh-CN" altLang="en-US" sz="20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cxnSp>
        <p:nvCxnSpPr>
          <p:cNvPr id="10" name="直接箭头连接符 9"/>
          <p:cNvCxnSpPr>
            <a:stCxn id="8" idx="2"/>
          </p:cNvCxnSpPr>
          <p:nvPr/>
        </p:nvCxnSpPr>
        <p:spPr>
          <a:xfrm flipH="1">
            <a:off x="3693043" y="2587986"/>
            <a:ext cx="1" cy="359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H="1">
            <a:off x="5129348" y="2110247"/>
            <a:ext cx="1" cy="359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H="1">
            <a:off x="6687927" y="2129657"/>
            <a:ext cx="1" cy="359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H="1">
            <a:off x="8537357" y="2147413"/>
            <a:ext cx="1" cy="3594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8" grpId="0"/>
      <p:bldP spid="2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教学过程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4280884" y="1241402"/>
            <a:ext cx="363022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教学过程的基本规律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3397869" y="2280652"/>
            <a:ext cx="5396261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间接经验与直接经验相结合的规律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3397868" y="3476982"/>
            <a:ext cx="5396261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掌握知识与发展智力相统一的规律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3397867" y="4673983"/>
            <a:ext cx="5396261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3.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传授知识与思想教育相统一的规律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2373922" y="5841305"/>
            <a:ext cx="7444149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 教师的主导作用与学生的主体作用相统一的规律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板书设计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587692" y="1905529"/>
            <a:ext cx="10146605" cy="221371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有助于教师理清教学思路和知识脉络；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将教学内容结构化；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突出教学重难点；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起引领示范作用。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7692" y="127770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1"/>
                </a:solidFill>
                <a:ea typeface="思源黑体 CN Medium" panose="020B0600000000000000"/>
              </a:rPr>
              <a:t>作用：</a:t>
            </a:r>
            <a:endParaRPr lang="zh-CN" altLang="en-US" sz="2800" b="1" dirty="0">
              <a:solidFill>
                <a:schemeClr val="accent1"/>
              </a:solidFill>
              <a:ea typeface="思源黑体 CN Medium" panose="020B060000000000000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87692" y="4279599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1"/>
                </a:solidFill>
                <a:ea typeface="思源黑体 CN Medium" panose="020B0600000000000000"/>
              </a:rPr>
              <a:t>分类：</a:t>
            </a:r>
            <a:endParaRPr lang="zh-CN" altLang="en-US" sz="2800" b="1" dirty="0">
              <a:solidFill>
                <a:schemeClr val="accent1"/>
              </a:solidFill>
              <a:ea typeface="思源黑体 CN Medium" panose="020B060000000000000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7692" y="548640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依据呈现的媒介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595477" y="548640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依据作用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1" name="AutoShape 4"/>
          <p:cNvSpPr/>
          <p:nvPr/>
        </p:nvSpPr>
        <p:spPr bwMode="auto">
          <a:xfrm>
            <a:off x="2897166" y="4998350"/>
            <a:ext cx="196144" cy="143776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AutoShape 4"/>
          <p:cNvSpPr/>
          <p:nvPr/>
        </p:nvSpPr>
        <p:spPr bwMode="auto">
          <a:xfrm>
            <a:off x="8011249" y="4998349"/>
            <a:ext cx="196144" cy="143776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93310" y="4829685"/>
            <a:ext cx="2031325" cy="16980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ea typeface="思源黑体 CN Medium" panose="020B0600000000000000"/>
              </a:rPr>
              <a:t>粉笔字板书</a:t>
            </a:r>
            <a:endParaRPr lang="en-US" altLang="zh-CN" sz="2400" b="1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ea typeface="思源黑体 CN Medium" panose="020B0600000000000000"/>
              </a:rPr>
              <a:t>板贴类板书</a:t>
            </a:r>
            <a:endParaRPr lang="en-US" altLang="zh-CN" sz="2400" b="1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ea typeface="思源黑体 CN Medium" panose="020B0600000000000000"/>
              </a:rPr>
              <a:t>电子课件板书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306655" y="4693840"/>
            <a:ext cx="1107996" cy="1742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b="1" dirty="0">
                <a:ea typeface="思源黑体 CN Medium" panose="020B0600000000000000"/>
              </a:rPr>
              <a:t>主板书</a:t>
            </a:r>
            <a:endParaRPr lang="en-US" altLang="zh-CN" sz="2400" b="1" dirty="0">
              <a:ea typeface="思源黑体 CN Medium" panose="020B0600000000000000"/>
            </a:endParaRPr>
          </a:p>
          <a:p>
            <a:pPr>
              <a:lnSpc>
                <a:spcPct val="300000"/>
              </a:lnSpc>
            </a:pPr>
            <a:r>
              <a:rPr lang="zh-CN" altLang="en-US" sz="2400" b="1" dirty="0">
                <a:ea typeface="思源黑体 CN Medium" panose="020B0600000000000000"/>
              </a:rPr>
              <a:t>副板书</a:t>
            </a:r>
            <a:endParaRPr lang="zh-CN" altLang="en-US" sz="2400" b="1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10" grpId="0"/>
      <p:bldP spid="11" grpId="0" animBg="1"/>
      <p:bldP spid="12" grpId="0" animBg="1"/>
      <p:bldP spid="8" grpId="0"/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板书设计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3" name="îṥļïďê"/>
          <p:cNvSpPr/>
          <p:nvPr/>
        </p:nvSpPr>
        <p:spPr>
          <a:xfrm>
            <a:off x="2796159" y="2374712"/>
            <a:ext cx="2490088" cy="2550092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要求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1" name="îṥļïďê"/>
          <p:cNvSpPr/>
          <p:nvPr/>
        </p:nvSpPr>
        <p:spPr>
          <a:xfrm>
            <a:off x="2287830" y="3165675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2" name="îṥļïďê"/>
          <p:cNvSpPr/>
          <p:nvPr/>
        </p:nvSpPr>
        <p:spPr>
          <a:xfrm>
            <a:off x="3564139" y="1964614"/>
            <a:ext cx="958851" cy="958851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3" name="PA-矩形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9223" y="3372758"/>
            <a:ext cx="70296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01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4" name="PA-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417424" y="2167040"/>
            <a:ext cx="124755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02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5" name="îṥļïďê"/>
          <p:cNvSpPr/>
          <p:nvPr/>
        </p:nvSpPr>
        <p:spPr>
          <a:xfrm>
            <a:off x="4896734" y="3165675"/>
            <a:ext cx="968165" cy="968165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6" name="PA-矩形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983110" y="3372898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03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27" name="îṥļïďê"/>
          <p:cNvSpPr/>
          <p:nvPr/>
        </p:nvSpPr>
        <p:spPr>
          <a:xfrm>
            <a:off x="3589295" y="4454865"/>
            <a:ext cx="987469" cy="987469"/>
          </a:xfrm>
          <a:prstGeom prst="diamond">
            <a:avLst/>
          </a:prstGeom>
          <a:solidFill>
            <a:schemeClr val="accent1"/>
          </a:solidFill>
          <a:ln>
            <a:solidFill>
              <a:schemeClr val="bg1"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8" name="PA-矩形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03578" y="4671601"/>
            <a:ext cx="81146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36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阿里巴巴普惠体 B" panose="00020600040101010101" pitchFamily="18" charset="-122"/>
                <a:sym typeface="思源黑体 CN Medium" panose="020B0600000000000000" pitchFamily="34" charset="-122"/>
              </a:rPr>
              <a:t>04</a:t>
            </a:r>
            <a:endParaRPr lang="zh-CN" altLang="en-US" sz="36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阿里巴巴普惠体 B" panose="00020600040101010101" pitchFamily="18" charset="-122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44305" y="5566640"/>
            <a:ext cx="16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a typeface="思源黑体 CN Medium" panose="020B0600000000000000"/>
              </a:rPr>
              <a:t>多样性</a:t>
            </a:r>
            <a:endParaRPr lang="zh-CN" altLang="en-US" sz="3200" b="1" dirty="0">
              <a:ea typeface="思源黑体 CN Medium" panose="020B060000000000000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348927" y="1291360"/>
            <a:ext cx="16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a typeface="思源黑体 CN Medium" panose="020B0600000000000000"/>
              </a:rPr>
              <a:t>概括性</a:t>
            </a:r>
            <a:endParaRPr lang="zh-CN" altLang="en-US" sz="3200" b="1" dirty="0">
              <a:ea typeface="思源黑体 CN Medium" panose="020B060000000000000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116643" y="3341981"/>
            <a:ext cx="16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a typeface="思源黑体 CN Medium" panose="020B0600000000000000"/>
              </a:rPr>
              <a:t>规范性</a:t>
            </a:r>
            <a:endParaRPr lang="zh-CN" altLang="en-US" sz="3200" b="1" dirty="0">
              <a:ea typeface="思源黑体 CN Medium" panose="020B0600000000000000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04687" y="3357369"/>
            <a:ext cx="16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a typeface="思源黑体 CN Medium" panose="020B0600000000000000"/>
              </a:rPr>
              <a:t>计划性</a:t>
            </a:r>
            <a:endParaRPr lang="zh-CN" altLang="en-US" sz="3200" b="1" dirty="0">
              <a:ea typeface="思源黑体 CN Medium" panose="020B060000000000000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151783" y="3264480"/>
            <a:ext cx="35047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solidFill>
                  <a:srgbClr val="FF0000"/>
                </a:solidFill>
                <a:ea typeface="思源黑体 CN Medium" panose="020B0600000000000000"/>
              </a:rPr>
              <a:t>板书设计要体现课程的核心素养</a:t>
            </a:r>
            <a:endParaRPr lang="zh-CN" altLang="en-US" sz="3200" b="1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2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3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4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/>
      <p:bldP spid="24" grpId="0"/>
      <p:bldP spid="25" grpId="0" animBg="1"/>
      <p:bldP spid="26" grpId="0"/>
      <p:bldP spid="27" grpId="0" animBg="1"/>
      <p:bldP spid="28" grpId="0"/>
      <p:bldP spid="3" grpId="0"/>
      <p:bldP spid="29" grpId="0"/>
      <p:bldP spid="30" grpId="0"/>
      <p:bldP spid="31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课堂教学组织管理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463000" y="1680813"/>
            <a:ext cx="5840145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创设民主平等、和谐宽松的师生关系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463000" y="2627685"/>
            <a:ext cx="584014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创设民主、科学的课堂规范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463000" y="3667139"/>
            <a:ext cx="5840144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3.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确立明确、合理的课堂教学目标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463001" y="4836516"/>
            <a:ext cx="584014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确立学生课堂学习的主体地位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463000" y="6058027"/>
            <a:ext cx="606208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5.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注重教法的有效设计和学法的有效指导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6946405" y="1680813"/>
            <a:ext cx="4919398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6.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注重课堂教学过程的有效管理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6946405" y="3228213"/>
            <a:ext cx="4919398" cy="877851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7.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注重教师组织和管理能力的提高，发挥教师的高效引导性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6" name="AutoShape 4"/>
          <p:cNvSpPr/>
          <p:nvPr/>
        </p:nvSpPr>
        <p:spPr bwMode="auto">
          <a:xfrm rot="5400000">
            <a:off x="9283643" y="3258272"/>
            <a:ext cx="244921" cy="2191175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 dirty="0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33584" y="4568119"/>
            <a:ext cx="2800767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zh-CN" altLang="en-US" sz="2000" dirty="0">
                <a:ea typeface="思源黑体 CN Medium" panose="020B0600000000000000"/>
              </a:rPr>
              <a:t>独特的人格魅力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300000"/>
              </a:lnSpc>
            </a:pPr>
            <a:r>
              <a:rPr lang="zh-CN" altLang="en-US" sz="2000" dirty="0">
                <a:ea typeface="思源黑体 CN Medium" panose="020B0600000000000000"/>
              </a:rPr>
              <a:t>较高的教学能力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300000"/>
              </a:lnSpc>
            </a:pPr>
            <a:r>
              <a:rPr lang="zh-CN" altLang="en-US" sz="2000" dirty="0">
                <a:ea typeface="思源黑体 CN Medium" panose="020B0600000000000000"/>
              </a:rPr>
              <a:t>丰厚的专业知识</a:t>
            </a:r>
            <a:endParaRPr lang="zh-CN" altLang="en-US" dirty="0"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6" grpId="0" animBg="1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教学反思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13352" y="1164037"/>
            <a:ext cx="1264221" cy="5334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内容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710014" y="1797370"/>
            <a:ext cx="2493832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教学观念的反思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6673044" y="1797370"/>
            <a:ext cx="2559728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教学目标的反思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710014" y="2701732"/>
            <a:ext cx="2488707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教学过程的反思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6744065" y="2701732"/>
            <a:ext cx="2488707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教学方法的反思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710014" y="3611773"/>
            <a:ext cx="2564286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教学技能的反思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AutoShape 4"/>
          <p:cNvSpPr/>
          <p:nvPr/>
        </p:nvSpPr>
        <p:spPr bwMode="auto">
          <a:xfrm>
            <a:off x="3274300" y="2403331"/>
            <a:ext cx="125123" cy="1178482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69507" y="2181317"/>
            <a:ext cx="3262432" cy="14304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课前：教学方法的优化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课中：关注学生的学习情况</a:t>
            </a:r>
            <a:endParaRPr lang="en-US" altLang="zh-CN" sz="2000" dirty="0"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ea typeface="思源黑体 CN Medium" panose="020B0600000000000000"/>
              </a:rPr>
              <a:t>课后：分析课堂中的得与失</a:t>
            </a:r>
            <a:endParaRPr lang="zh-CN" altLang="en-US" sz="2000" dirty="0">
              <a:ea typeface="思源黑体 CN Medium" panose="020B060000000000000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344898" y="1063976"/>
            <a:ext cx="2749471" cy="32755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例如：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教学设计是否妥当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教学目标是否达到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课堂节奏是否控制自如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课堂气氛是否和谐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学生兴趣是否被激发</a:t>
            </a:r>
            <a:endParaRPr lang="en-US" altLang="zh-CN" sz="2000" dirty="0">
              <a:solidFill>
                <a:srgbClr val="FF0000"/>
              </a:solidFill>
              <a:ea typeface="思源黑体 CN Medium" panose="020B0600000000000000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rgbClr val="FF0000"/>
                </a:solidFill>
                <a:ea typeface="思源黑体 CN Medium" panose="020B0600000000000000"/>
              </a:rPr>
              <a:t>课堂效果是否明显</a:t>
            </a:r>
            <a:endParaRPr lang="zh-CN" altLang="en-US" sz="20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613352" y="5140180"/>
            <a:ext cx="10146605" cy="146703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为教师在后续拔高教学层次，制定教学目标提供借鉴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;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 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实现教学技能的提升，进而优化教学效果，形成属于自己的教学风格</a:t>
            </a: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;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 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在反思中建立理性认知体系，进而推动课程改革进程。 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613352" y="4482819"/>
            <a:ext cx="1264221" cy="5334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pPr algn="ctr"/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意义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4" grpId="0"/>
      <p:bldP spid="5" grpId="0"/>
      <p:bldP spid="16" grpId="0" animBg="1"/>
      <p:bldP spid="1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教育评价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534109" y="1144864"/>
            <a:ext cx="2102646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评价的现状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534110" y="1916621"/>
            <a:ext cx="3043592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评价功能异化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8830903" y="1914002"/>
            <a:ext cx="3043592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评价主体一元化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6" name="矩形: 圆角 15"/>
          <p:cNvSpPr/>
          <p:nvPr/>
        </p:nvSpPr>
        <p:spPr>
          <a:xfrm>
            <a:off x="4720544" y="1914002"/>
            <a:ext cx="2967517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评价指标静态化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8" name="矩形: 圆角 17"/>
          <p:cNvSpPr/>
          <p:nvPr/>
        </p:nvSpPr>
        <p:spPr>
          <a:xfrm>
            <a:off x="534109" y="2828826"/>
            <a:ext cx="3043592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评价内容知识化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4720543" y="2828826"/>
            <a:ext cx="2967517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评价方式单一化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pic>
        <p:nvPicPr>
          <p:cNvPr id="21" name="Picture 18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636" y="4112359"/>
            <a:ext cx="7866063" cy="2780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矩形: 圆角 21"/>
          <p:cNvSpPr/>
          <p:nvPr/>
        </p:nvSpPr>
        <p:spPr>
          <a:xfrm>
            <a:off x="384076" y="3530921"/>
            <a:ext cx="2740863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教育评价的分类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026" y="1856113"/>
            <a:ext cx="5761037" cy="506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6" grpId="0" animBg="1"/>
      <p:bldP spid="18" grpId="0" animBg="1"/>
      <p:bldP spid="20" grpId="0" animBg="1"/>
      <p:bldP spid="2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教育评价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262490" y="2042695"/>
            <a:ext cx="1206500" cy="1206500"/>
          </a:xfrm>
          <a:prstGeom prst="rect">
            <a:avLst/>
          </a:prstGeom>
          <a:solidFill>
            <a:schemeClr val="bg1">
              <a:lumMod val="75000"/>
              <a:alpha val="22000"/>
            </a:schemeClr>
          </a:solidFill>
          <a:ln w="12700">
            <a:noFill/>
            <a:miter lim="400000"/>
          </a:ln>
        </p:spPr>
        <p:txBody>
          <a:bodyPr wrap="square" lIns="91440" tIns="45720" rIns="91440" bIns="4572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450190" y="4735095"/>
            <a:ext cx="393700" cy="393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000">
              <a:solidFill>
                <a:schemeClr val="l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219736" y="1604546"/>
            <a:ext cx="7042754" cy="447665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学业评价</a:t>
            </a:r>
            <a:endParaRPr lang="en-US" altLang="zh-CN" sz="2400" b="1" dirty="0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以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思源黑体 CN Medium" panose="020B0600000000000000"/>
              </a:rPr>
              <a:t>国家的教育教学目标</a:t>
            </a: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为依据；</a:t>
            </a:r>
            <a:endParaRPr lang="zh-CN" altLang="en-US" sz="2400" dirty="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/>
              <a:sym typeface="思源黑体 CN Medium" panose="020B0600000000000000" pitchFamily="34" charset="-122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运用恰当的、有效的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思源黑体 CN Medium" panose="020B0600000000000000"/>
              </a:rPr>
              <a:t>工具和途径</a:t>
            </a: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；</a:t>
            </a:r>
            <a:endParaRPr lang="en-US" altLang="zh-CN" sz="2400" dirty="0">
              <a:solidFill>
                <a:schemeClr val="tx1"/>
              </a:solidFill>
              <a:latin typeface="宋体" panose="02010600030101010101" pitchFamily="2" charset="-122"/>
              <a:ea typeface="思源黑体 CN Medium" panose="020B060000000000000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系统地收集学生在各门学科教学和自学的影响下认知行为上的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思源黑体 CN Medium" panose="020B0600000000000000"/>
              </a:rPr>
              <a:t>变化信息和证据</a:t>
            </a: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；</a:t>
            </a:r>
            <a:endParaRPr lang="zh-CN" altLang="en-US" sz="2400" dirty="0">
              <a:solidFill>
                <a:schemeClr val="tx1"/>
              </a:solidFill>
              <a:latin typeface="宋体" panose="02010600030101010101" pitchFamily="2" charset="-122"/>
              <a:ea typeface="思源黑体 CN Medium" panose="020B060000000000000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/>
                </a:solidFill>
                <a:latin typeface="宋体" panose="02010600030101010101" pitchFamily="2" charset="-122"/>
                <a:ea typeface="思源黑体 CN Medium" panose="020B0600000000000000"/>
              </a:rPr>
              <a:t>对学生的知识和能力水平进行</a:t>
            </a:r>
            <a:r>
              <a:rPr lang="zh-CN" altLang="en-US" sz="2400" dirty="0">
                <a:solidFill>
                  <a:srgbClr val="FF0000"/>
                </a:solidFill>
                <a:latin typeface="宋体" panose="02010600030101010101" pitchFamily="2" charset="-122"/>
                <a:ea typeface="思源黑体 CN Medium" panose="020B0600000000000000"/>
              </a:rPr>
              <a:t>价值判断的过程</a:t>
            </a: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</a:rPr>
              <a:t>。</a:t>
            </a:r>
            <a:endParaRPr lang="zh-CN" altLang="en-US" sz="2400" dirty="0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620" y="2566765"/>
            <a:ext cx="3023951" cy="2435396"/>
          </a:xfrm>
          <a:prstGeom prst="rect">
            <a:avLst/>
          </a:prstGeom>
        </p:spPr>
      </p:pic>
      <p:graphicFrame>
        <p:nvGraphicFramePr>
          <p:cNvPr id="12" name="Group 23"/>
          <p:cNvGraphicFramePr>
            <a:graphicFrameLocks noGrp="1"/>
          </p:cNvGraphicFramePr>
          <p:nvPr/>
        </p:nvGraphicFramePr>
        <p:xfrm>
          <a:off x="1047437" y="346230"/>
          <a:ext cx="9796453" cy="6165540"/>
        </p:xfrm>
        <a:graphic>
          <a:graphicData uri="http://schemas.openxmlformats.org/drawingml/2006/table">
            <a:tbl>
              <a:tblPr/>
              <a:tblGrid>
                <a:gridCol w="2962884"/>
                <a:gridCol w="6833569"/>
              </a:tblGrid>
              <a:tr h="6977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分类标准</a:t>
                      </a:r>
                      <a:endParaRPr kumimoji="0" lang="zh-CN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评价类型</a:t>
                      </a:r>
                      <a:endParaRPr kumimoji="0" lang="zh-CN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8663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评价的标准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相对评价、绝对评价和个体内差异评价、常模参照评价与标准参照评价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77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评价的功能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诊断性评价、形成性评价、终结性评价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997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评价对象的范畴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为整体评价和单项评价、群体评价和个体评价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97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评价主体的身份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自我评价与他人评价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655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评价学校的级次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高等学校评价、中小学评价、学前教育学校评价、职业教育学校评价、特殊教育学校评价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94082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评价学校的类别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（以中等学校为例）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职业学校评价、专业学校评价、特殊教育学校评价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977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是否采用数学方法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3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457200" indent="85725" eaLnBrk="0" hangingPunct="0"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914400" indent="1714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371600" indent="257175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1828800" indent="3429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indent="3429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量化评价与非量化评价</a:t>
                      </a: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7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0" calcmode="lin" valueType="num">
                                      <p:cBhvr>
                                        <p:cTn id="12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+0.0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decel="10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by x="100000" y="100000"/>
                                      <p:from x="110000" y="110000"/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任意多边形 103"/>
          <p:cNvSpPr/>
          <p:nvPr/>
        </p:nvSpPr>
        <p:spPr>
          <a:xfrm>
            <a:off x="8449367" y="6326498"/>
            <a:ext cx="1156689" cy="531502"/>
          </a:xfrm>
          <a:custGeom>
            <a:avLst/>
            <a:gdLst>
              <a:gd name="adj" fmla="val 25000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2989" h="1373">
                <a:moveTo>
                  <a:pt x="1495" y="0"/>
                </a:moveTo>
                <a:cubicBezTo>
                  <a:pt x="2271" y="0"/>
                  <a:pt x="2910" y="590"/>
                  <a:pt x="2987" y="1347"/>
                </a:cubicBezTo>
                <a:lnTo>
                  <a:pt x="2989" y="1373"/>
                </a:lnTo>
                <a:lnTo>
                  <a:pt x="2234" y="1373"/>
                </a:lnTo>
                <a:lnTo>
                  <a:pt x="2233" y="1367"/>
                </a:lnTo>
                <a:cubicBezTo>
                  <a:pt x="2170" y="1016"/>
                  <a:pt x="1864" y="750"/>
                  <a:pt x="1495" y="750"/>
                </a:cubicBezTo>
                <a:cubicBezTo>
                  <a:pt x="1126" y="750"/>
                  <a:pt x="819" y="1016"/>
                  <a:pt x="756" y="1367"/>
                </a:cubicBezTo>
                <a:lnTo>
                  <a:pt x="755" y="1373"/>
                </a:lnTo>
                <a:lnTo>
                  <a:pt x="0" y="1373"/>
                </a:lnTo>
                <a:lnTo>
                  <a:pt x="2" y="1347"/>
                </a:lnTo>
                <a:cubicBezTo>
                  <a:pt x="79" y="590"/>
                  <a:pt x="718" y="0"/>
                  <a:pt x="14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2" name="Google Shape;58;p3"/>
          <p:cNvSpPr/>
          <p:nvPr/>
        </p:nvSpPr>
        <p:spPr>
          <a:xfrm rot="10800000" flipH="1">
            <a:off x="-6624" y="5449244"/>
            <a:ext cx="1635400" cy="1406795"/>
          </a:xfrm>
          <a:custGeom>
            <a:avLst/>
            <a:gdLst/>
            <a:ahLst/>
            <a:cxnLst/>
            <a:rect l="l" t="t" r="r" b="b"/>
            <a:pathLst>
              <a:path w="70451" h="60603" extrusionOk="0">
                <a:moveTo>
                  <a:pt x="227" y="0"/>
                </a:moveTo>
                <a:lnTo>
                  <a:pt x="1" y="60222"/>
                </a:lnTo>
                <a:cubicBezTo>
                  <a:pt x="592" y="60484"/>
                  <a:pt x="1209" y="60603"/>
                  <a:pt x="1830" y="60603"/>
                </a:cubicBezTo>
                <a:cubicBezTo>
                  <a:pt x="3974" y="60603"/>
                  <a:pt x="6155" y="59182"/>
                  <a:pt x="7383" y="57317"/>
                </a:cubicBezTo>
                <a:cubicBezTo>
                  <a:pt x="8966" y="54912"/>
                  <a:pt x="9407" y="51959"/>
                  <a:pt x="10026" y="49149"/>
                </a:cubicBezTo>
                <a:cubicBezTo>
                  <a:pt x="10645" y="46339"/>
                  <a:pt x="11597" y="43398"/>
                  <a:pt x="13836" y="41588"/>
                </a:cubicBezTo>
                <a:cubicBezTo>
                  <a:pt x="18253" y="38040"/>
                  <a:pt x="25694" y="40350"/>
                  <a:pt x="29671" y="36314"/>
                </a:cubicBezTo>
                <a:cubicBezTo>
                  <a:pt x="32148" y="33802"/>
                  <a:pt x="32219" y="29837"/>
                  <a:pt x="33684" y="26634"/>
                </a:cubicBezTo>
                <a:cubicBezTo>
                  <a:pt x="35898" y="21753"/>
                  <a:pt x="41173" y="19026"/>
                  <a:pt x="46316" y="17526"/>
                </a:cubicBezTo>
                <a:cubicBezTo>
                  <a:pt x="51460" y="16026"/>
                  <a:pt x="56913" y="15347"/>
                  <a:pt x="61663" y="12883"/>
                </a:cubicBezTo>
                <a:cubicBezTo>
                  <a:pt x="66414" y="10406"/>
                  <a:pt x="70450" y="5394"/>
                  <a:pt x="69593" y="107"/>
                </a:cubicBezTo>
                <a:lnTo>
                  <a:pt x="22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5935602" y="0"/>
            <a:ext cx="6184218" cy="5677843"/>
            <a:chOff x="6007782" y="1"/>
            <a:chExt cx="6184218" cy="5677843"/>
          </a:xfrm>
        </p:grpSpPr>
        <p:sp>
          <p:nvSpPr>
            <p:cNvPr id="8" name="任意多边形: 形状 7"/>
            <p:cNvSpPr/>
            <p:nvPr/>
          </p:nvSpPr>
          <p:spPr>
            <a:xfrm rot="10800000" flipV="1">
              <a:off x="6007782" y="101"/>
              <a:ext cx="6184217" cy="5449144"/>
            </a:xfrm>
            <a:custGeom>
              <a:avLst/>
              <a:gdLst>
                <a:gd name="connsiteX0" fmla="*/ 0 w 6328575"/>
                <a:gd name="connsiteY0" fmla="*/ 0 h 5576343"/>
                <a:gd name="connsiteX1" fmla="*/ 0 w 6328575"/>
                <a:gd name="connsiteY1" fmla="*/ 5568106 h 5576343"/>
                <a:gd name="connsiteX2" fmla="*/ 82664 w 6328575"/>
                <a:gd name="connsiteY2" fmla="*/ 5576343 h 5576343"/>
                <a:gd name="connsiteX3" fmla="*/ 593629 w 6328575"/>
                <a:gd name="connsiteY3" fmla="*/ 5273979 h 5576343"/>
                <a:gd name="connsiteX4" fmla="*/ 836827 w 6328575"/>
                <a:gd name="connsiteY4" fmla="*/ 4522392 h 5576343"/>
                <a:gd name="connsiteX5" fmla="*/ 1187408 w 6328575"/>
                <a:gd name="connsiteY5" fmla="*/ 3826660 h 5576343"/>
                <a:gd name="connsiteX6" fmla="*/ 2644481 w 6328575"/>
                <a:gd name="connsiteY6" fmla="*/ 3341368 h 5576343"/>
                <a:gd name="connsiteX7" fmla="*/ 3013741 w 6328575"/>
                <a:gd name="connsiteY7" fmla="*/ 2450653 h 5576343"/>
                <a:gd name="connsiteX8" fmla="*/ 4176087 w 6328575"/>
                <a:gd name="connsiteY8" fmla="*/ 1612572 h 5576343"/>
                <a:gd name="connsiteX9" fmla="*/ 5588256 w 6328575"/>
                <a:gd name="connsiteY9" fmla="*/ 1185342 h 5576343"/>
                <a:gd name="connsiteX10" fmla="*/ 6317943 w 6328575"/>
                <a:gd name="connsiteY10" fmla="*/ 9746 h 5576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28575" h="5576343">
                  <a:moveTo>
                    <a:pt x="0" y="0"/>
                  </a:moveTo>
                  <a:lnTo>
                    <a:pt x="0" y="5568106"/>
                  </a:lnTo>
                  <a:lnTo>
                    <a:pt x="82664" y="5576343"/>
                  </a:lnTo>
                  <a:cubicBezTo>
                    <a:pt x="279946" y="5576343"/>
                    <a:pt x="480633" y="5445589"/>
                    <a:pt x="593629" y="5273979"/>
                  </a:cubicBezTo>
                  <a:cubicBezTo>
                    <a:pt x="739290" y="5052680"/>
                    <a:pt x="779869" y="4780957"/>
                    <a:pt x="836827" y="4522392"/>
                  </a:cubicBezTo>
                  <a:cubicBezTo>
                    <a:pt x="893785" y="4263828"/>
                    <a:pt x="981384" y="3993209"/>
                    <a:pt x="1187408" y="3826660"/>
                  </a:cubicBezTo>
                  <a:cubicBezTo>
                    <a:pt x="1593843" y="3500187"/>
                    <a:pt x="2278533" y="3712744"/>
                    <a:pt x="2644481" y="3341368"/>
                  </a:cubicBezTo>
                  <a:cubicBezTo>
                    <a:pt x="2872404" y="3110223"/>
                    <a:pt x="2878937" y="2745380"/>
                    <a:pt x="3013741" y="2450653"/>
                  </a:cubicBezTo>
                  <a:cubicBezTo>
                    <a:pt x="3217464" y="2001523"/>
                    <a:pt x="3702849" y="1750596"/>
                    <a:pt x="4176087" y="1612572"/>
                  </a:cubicBezTo>
                  <a:cubicBezTo>
                    <a:pt x="4649417" y="1474548"/>
                    <a:pt x="5151180" y="1412069"/>
                    <a:pt x="5588256" y="1185342"/>
                  </a:cubicBezTo>
                  <a:cubicBezTo>
                    <a:pt x="6025424" y="957418"/>
                    <a:pt x="6396800" y="496234"/>
                    <a:pt x="6317943" y="97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7002540" y="5220644"/>
              <a:ext cx="457200" cy="457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29" name="圆: 空心 28"/>
            <p:cNvSpPr/>
            <p:nvPr/>
          </p:nvSpPr>
          <p:spPr>
            <a:xfrm>
              <a:off x="6771820" y="2031421"/>
              <a:ext cx="300250" cy="300250"/>
            </a:xfrm>
            <a:prstGeom prst="donut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11001996" y="317872"/>
              <a:ext cx="1190004" cy="1927368"/>
            </a:xfrm>
            <a:custGeom>
              <a:avLst/>
              <a:gdLst>
                <a:gd name="connsiteX0" fmla="*/ 963684 w 1190004"/>
                <a:gd name="connsiteY0" fmla="*/ 0 h 1927368"/>
                <a:gd name="connsiteX1" fmla="*/ 1157900 w 1190004"/>
                <a:gd name="connsiteY1" fmla="*/ 19579 h 1927368"/>
                <a:gd name="connsiteX2" fmla="*/ 1190004 w 1190004"/>
                <a:gd name="connsiteY2" fmla="*/ 29544 h 1927368"/>
                <a:gd name="connsiteX3" fmla="*/ 1190004 w 1190004"/>
                <a:gd name="connsiteY3" fmla="*/ 540749 h 1927368"/>
                <a:gd name="connsiteX4" fmla="*/ 1151239 w 1190004"/>
                <a:gd name="connsiteY4" fmla="*/ 519708 h 1927368"/>
                <a:gd name="connsiteX5" fmla="*/ 963684 w 1190004"/>
                <a:gd name="connsiteY5" fmla="*/ 481842 h 1927368"/>
                <a:gd name="connsiteX6" fmla="*/ 481842 w 1190004"/>
                <a:gd name="connsiteY6" fmla="*/ 963684 h 1927368"/>
                <a:gd name="connsiteX7" fmla="*/ 963684 w 1190004"/>
                <a:gd name="connsiteY7" fmla="*/ 1445526 h 1927368"/>
                <a:gd name="connsiteX8" fmla="*/ 1151239 w 1190004"/>
                <a:gd name="connsiteY8" fmla="*/ 1407661 h 1927368"/>
                <a:gd name="connsiteX9" fmla="*/ 1190004 w 1190004"/>
                <a:gd name="connsiteY9" fmla="*/ 1386619 h 1927368"/>
                <a:gd name="connsiteX10" fmla="*/ 1190004 w 1190004"/>
                <a:gd name="connsiteY10" fmla="*/ 1897824 h 1927368"/>
                <a:gd name="connsiteX11" fmla="*/ 1157900 w 1190004"/>
                <a:gd name="connsiteY11" fmla="*/ 1907790 h 1927368"/>
                <a:gd name="connsiteX12" fmla="*/ 963684 w 1190004"/>
                <a:gd name="connsiteY12" fmla="*/ 1927368 h 1927368"/>
                <a:gd name="connsiteX13" fmla="*/ 0 w 1190004"/>
                <a:gd name="connsiteY13" fmla="*/ 963684 h 1927368"/>
                <a:gd name="connsiteX14" fmla="*/ 963684 w 1190004"/>
                <a:gd name="connsiteY14" fmla="*/ 0 h 1927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90004" h="1927368">
                  <a:moveTo>
                    <a:pt x="963684" y="0"/>
                  </a:moveTo>
                  <a:cubicBezTo>
                    <a:pt x="1030213" y="0"/>
                    <a:pt x="1095167" y="6742"/>
                    <a:pt x="1157900" y="19579"/>
                  </a:cubicBezTo>
                  <a:lnTo>
                    <a:pt x="1190004" y="29544"/>
                  </a:lnTo>
                  <a:lnTo>
                    <a:pt x="1190004" y="540749"/>
                  </a:lnTo>
                  <a:lnTo>
                    <a:pt x="1151239" y="519708"/>
                  </a:lnTo>
                  <a:cubicBezTo>
                    <a:pt x="1093592" y="495325"/>
                    <a:pt x="1030213" y="481842"/>
                    <a:pt x="963684" y="481842"/>
                  </a:cubicBezTo>
                  <a:cubicBezTo>
                    <a:pt x="697570" y="481842"/>
                    <a:pt x="481842" y="697570"/>
                    <a:pt x="481842" y="963684"/>
                  </a:cubicBezTo>
                  <a:cubicBezTo>
                    <a:pt x="481842" y="1229798"/>
                    <a:pt x="697570" y="1445526"/>
                    <a:pt x="963684" y="1445526"/>
                  </a:cubicBezTo>
                  <a:cubicBezTo>
                    <a:pt x="1030213" y="1445526"/>
                    <a:pt x="1093592" y="1432043"/>
                    <a:pt x="1151239" y="1407661"/>
                  </a:cubicBezTo>
                  <a:lnTo>
                    <a:pt x="1190004" y="1386619"/>
                  </a:lnTo>
                  <a:lnTo>
                    <a:pt x="1190004" y="1897824"/>
                  </a:lnTo>
                  <a:lnTo>
                    <a:pt x="1157900" y="1907790"/>
                  </a:lnTo>
                  <a:cubicBezTo>
                    <a:pt x="1095167" y="1920627"/>
                    <a:pt x="1030213" y="1927368"/>
                    <a:pt x="963684" y="1927368"/>
                  </a:cubicBezTo>
                  <a:cubicBezTo>
                    <a:pt x="431456" y="1927368"/>
                    <a:pt x="0" y="1495912"/>
                    <a:pt x="0" y="963684"/>
                  </a:cubicBezTo>
                  <a:cubicBezTo>
                    <a:pt x="0" y="431456"/>
                    <a:pt x="431456" y="0"/>
                    <a:pt x="963684" y="0"/>
                  </a:cubicBezTo>
                  <a:close/>
                </a:path>
              </a:pathLst>
            </a:custGeom>
            <a:gradFill>
              <a:gsLst>
                <a:gs pos="100000">
                  <a:schemeClr val="bg1">
                    <a:alpha val="36000"/>
                  </a:schemeClr>
                </a:gs>
                <a:gs pos="12000">
                  <a:srgbClr val="0DA45D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sp>
          <p:nvSpPr>
            <p:cNvPr id="15" name="任意多边形: 形状 14"/>
            <p:cNvSpPr/>
            <p:nvPr/>
          </p:nvSpPr>
          <p:spPr>
            <a:xfrm>
              <a:off x="7002540" y="1"/>
              <a:ext cx="1848492" cy="1052957"/>
            </a:xfrm>
            <a:custGeom>
              <a:avLst/>
              <a:gdLst>
                <a:gd name="connsiteX0" fmla="*/ 12976 w 1848492"/>
                <a:gd name="connsiteY0" fmla="*/ 0 h 1052957"/>
                <a:gd name="connsiteX1" fmla="*/ 482556 w 1848492"/>
                <a:gd name="connsiteY1" fmla="*/ 0 h 1052957"/>
                <a:gd name="connsiteX2" fmla="*/ 471512 w 1848492"/>
                <a:gd name="connsiteY2" fmla="*/ 35577 h 1052957"/>
                <a:gd name="connsiteX3" fmla="*/ 462123 w 1848492"/>
                <a:gd name="connsiteY3" fmla="*/ 128711 h 1052957"/>
                <a:gd name="connsiteX4" fmla="*/ 924246 w 1848492"/>
                <a:gd name="connsiteY4" fmla="*/ 590834 h 1052957"/>
                <a:gd name="connsiteX5" fmla="*/ 1386369 w 1848492"/>
                <a:gd name="connsiteY5" fmla="*/ 128711 h 1052957"/>
                <a:gd name="connsiteX6" fmla="*/ 1376981 w 1848492"/>
                <a:gd name="connsiteY6" fmla="*/ 35577 h 1052957"/>
                <a:gd name="connsiteX7" fmla="*/ 1365937 w 1848492"/>
                <a:gd name="connsiteY7" fmla="*/ 0 h 1052957"/>
                <a:gd name="connsiteX8" fmla="*/ 1835517 w 1848492"/>
                <a:gd name="connsiteY8" fmla="*/ 0 h 1052957"/>
                <a:gd name="connsiteX9" fmla="*/ 1848492 w 1848492"/>
                <a:gd name="connsiteY9" fmla="*/ 128711 h 1052957"/>
                <a:gd name="connsiteX10" fmla="*/ 924246 w 1848492"/>
                <a:gd name="connsiteY10" fmla="*/ 1052957 h 1052957"/>
                <a:gd name="connsiteX11" fmla="*/ 0 w 1848492"/>
                <a:gd name="connsiteY11" fmla="*/ 128711 h 1052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48492" h="1052957">
                  <a:moveTo>
                    <a:pt x="12976" y="0"/>
                  </a:moveTo>
                  <a:lnTo>
                    <a:pt x="482556" y="0"/>
                  </a:lnTo>
                  <a:lnTo>
                    <a:pt x="471512" y="35577"/>
                  </a:lnTo>
                  <a:cubicBezTo>
                    <a:pt x="465356" y="65660"/>
                    <a:pt x="462123" y="96808"/>
                    <a:pt x="462123" y="128711"/>
                  </a:cubicBezTo>
                  <a:cubicBezTo>
                    <a:pt x="462123" y="383934"/>
                    <a:pt x="669023" y="590834"/>
                    <a:pt x="924246" y="590834"/>
                  </a:cubicBezTo>
                  <a:cubicBezTo>
                    <a:pt x="1179469" y="590834"/>
                    <a:pt x="1386369" y="383934"/>
                    <a:pt x="1386369" y="128711"/>
                  </a:cubicBezTo>
                  <a:cubicBezTo>
                    <a:pt x="1386369" y="96808"/>
                    <a:pt x="1383137" y="65660"/>
                    <a:pt x="1376981" y="35577"/>
                  </a:cubicBezTo>
                  <a:lnTo>
                    <a:pt x="1365937" y="0"/>
                  </a:lnTo>
                  <a:lnTo>
                    <a:pt x="1835517" y="0"/>
                  </a:lnTo>
                  <a:lnTo>
                    <a:pt x="1848492" y="128711"/>
                  </a:lnTo>
                  <a:cubicBezTo>
                    <a:pt x="1848492" y="639158"/>
                    <a:pt x="1434693" y="1052957"/>
                    <a:pt x="924246" y="1052957"/>
                  </a:cubicBezTo>
                  <a:cubicBezTo>
                    <a:pt x="413799" y="1052957"/>
                    <a:pt x="0" y="639158"/>
                    <a:pt x="0" y="128711"/>
                  </a:cubicBezTo>
                  <a:close/>
                </a:path>
              </a:pathLst>
            </a:custGeom>
            <a:gradFill>
              <a:gsLst>
                <a:gs pos="100000">
                  <a:schemeClr val="bg1">
                    <a:alpha val="12000"/>
                  </a:schemeClr>
                </a:gs>
                <a:gs pos="12000">
                  <a:srgbClr val="0DA45D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</p:grpSp>
      <p:sp>
        <p:nvSpPr>
          <p:cNvPr id="41" name="图形"/>
          <p:cNvSpPr txBox="1"/>
          <p:nvPr/>
        </p:nvSpPr>
        <p:spPr>
          <a:xfrm>
            <a:off x="489311" y="858522"/>
            <a:ext cx="5969000" cy="2646045"/>
          </a:xfrm>
          <a:prstGeom prst="rect">
            <a:avLst/>
          </a:prstGeom>
          <a:noFill/>
          <a:ln w="635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16600" dirty="0">
                <a:ln w="38100">
                  <a:noFill/>
                </a:ln>
                <a:solidFill>
                  <a:schemeClr val="bg2">
                    <a:lumMod val="85000"/>
                    <a:alpha val="39000"/>
                  </a:schemeClr>
                </a:solidFill>
                <a:latin typeface="Aa厚底黑" panose="00020600040101010101" pitchFamily="18" charset="-122"/>
                <a:ea typeface="Aa厚底黑" panose="00020600040101010101" pitchFamily="18" charset="-122"/>
                <a:cs typeface="思源黑体旧字形 Light" panose="020B0300000000000000" charset="-128"/>
                <a:sym typeface="思源黑体 CN Medium" panose="020B0600000000000000" pitchFamily="34" charset="-122"/>
              </a:rPr>
              <a:t>2023</a:t>
            </a:r>
            <a:endParaRPr lang="en-US" altLang="zh-CN" sz="16600" dirty="0">
              <a:ln w="38100">
                <a:noFill/>
              </a:ln>
              <a:solidFill>
                <a:schemeClr val="bg2">
                  <a:lumMod val="85000"/>
                  <a:alpha val="39000"/>
                </a:schemeClr>
              </a:solidFill>
              <a:latin typeface="Aa厚底黑" panose="00020600040101010101" pitchFamily="18" charset="-122"/>
              <a:ea typeface="Aa厚底黑" panose="00020600040101010101" pitchFamily="18" charset="-122"/>
              <a:cs typeface="思源黑体旧字形 Light" panose="020B0300000000000000" charset="-128"/>
              <a:sym typeface="思源黑体 CN Medium" panose="020B0600000000000000" pitchFamily="34" charset="-122"/>
            </a:endParaRPr>
          </a:p>
        </p:txBody>
      </p:sp>
      <p:sp>
        <p:nvSpPr>
          <p:cNvPr id="63" name="图形"/>
          <p:cNvSpPr txBox="1"/>
          <p:nvPr/>
        </p:nvSpPr>
        <p:spPr>
          <a:xfrm>
            <a:off x="-373361" y="2879973"/>
            <a:ext cx="7520819" cy="264687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6600" spc="-30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a厚底黑" panose="00020600040101010101" pitchFamily="18" charset="-122"/>
                <a:ea typeface="Aa厚底黑" panose="00020600040101010101" pitchFamily="18" charset="-122"/>
                <a:cs typeface="汉仪松阳体 W" panose="00020600040101010101" charset="-122"/>
                <a:sym typeface="思源黑体 CN Medium" panose="020B0600000000000000" pitchFamily="34" charset="-122"/>
              </a:rPr>
              <a:t>谢谢</a:t>
            </a:r>
            <a:endParaRPr lang="zh-CN" altLang="en-US" sz="16600" spc="-30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Aa厚底黑" panose="00020600040101010101" pitchFamily="18" charset="-122"/>
              <a:ea typeface="Aa厚底黑" panose="00020600040101010101" pitchFamily="18" charset="-122"/>
              <a:cs typeface="汉仪松阳体 W" panose="00020600040101010101" charset="-122"/>
              <a:sym typeface="思源黑体 CN Medium" panose="020B0600000000000000" pitchFamily="34" charset="-122"/>
            </a:endParaRPr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574649" y="2245239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33" name="图片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80" y="95449"/>
            <a:ext cx="4715898" cy="126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2" grpId="0" animBg="1"/>
      <p:bldP spid="41" grpId="0"/>
      <p:bldP spid="41" grpId="1"/>
      <p:bldP spid="63" grpId="0"/>
      <p:bldP spid="6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课堂教学组织技能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684942" y="1680813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吸引学生的注意力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684942" y="2645210"/>
            <a:ext cx="8929574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2.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明确教学目标（学什么、学到什么程度、为什么要学习）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684941" y="3654315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3.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激发学生的兴趣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矩形: 圆角 12"/>
          <p:cNvSpPr/>
          <p:nvPr/>
        </p:nvSpPr>
        <p:spPr>
          <a:xfrm>
            <a:off x="684941" y="4836516"/>
            <a:ext cx="10527557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4.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灵活使用教学方法（课堂讲解、小组讨论、案例分析、角色扮演等）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684941" y="6058027"/>
            <a:ext cx="7003121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5.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给予及时反馈（赞扬、指导、鼓励、纠正错误）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7163111" y="1680813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6.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注重学生的个性发展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7234131" y="3649761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7.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留出适当的时间和空间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课堂教学组织技能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0" name="矩形: 圆角 9"/>
          <p:cNvSpPr/>
          <p:nvPr/>
        </p:nvSpPr>
        <p:spPr>
          <a:xfrm>
            <a:off x="684942" y="1617720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8.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建立积极的师生关系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684942" y="2645210"/>
            <a:ext cx="9479990" cy="576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9.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运用多种评估方法（课堂测试、小组项目、作业、口头报告等）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684942" y="3672700"/>
            <a:ext cx="4343947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Ins="180000" rtlCol="0" anchor="ctr"/>
          <a:lstStyle/>
          <a:p>
            <a:r>
              <a:rPr lang="en-US" altLang="zh-CN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10.</a:t>
            </a:r>
            <a:r>
              <a:rPr lang="zh-CN" altLang="en-US" sz="24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不断反思</a:t>
            </a:r>
            <a:r>
              <a:rPr lang="zh-CN" altLang="en-US" sz="2400" dirty="0" smtClean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与改进</a:t>
            </a:r>
            <a:endParaRPr lang="zh-CN" altLang="en-US" sz="24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4942" y="4831907"/>
            <a:ext cx="10638840" cy="1317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400" dirty="0">
                <a:ea typeface="思源黑体 CN Medium" panose="020B0600000000000000"/>
              </a:rPr>
              <a:t>  </a:t>
            </a:r>
            <a:r>
              <a:rPr lang="zh-CN" altLang="en-US" sz="2800" dirty="0">
                <a:solidFill>
                  <a:srgbClr val="FF0000"/>
                </a:solidFill>
                <a:ea typeface="思源黑体 CN Medium" panose="020B0600000000000000"/>
              </a:rPr>
              <a:t>总之，课堂教学技能是教师必备的重要技能之一，需要教师不断学习和实践，以提高自己的教学能力和水平。</a:t>
            </a:r>
            <a:endParaRPr lang="zh-CN" altLang="en-US" sz="2400" dirty="0">
              <a:solidFill>
                <a:srgbClr val="FF0000"/>
              </a:solidFill>
              <a:ea typeface="思源黑体 CN Medium" panose="020B060000000000000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: 圆角 18"/>
          <p:cNvSpPr/>
          <p:nvPr/>
        </p:nvSpPr>
        <p:spPr>
          <a:xfrm>
            <a:off x="2868412" y="3420590"/>
            <a:ext cx="2727071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课堂教学设计</a:t>
            </a:r>
            <a:endParaRPr lang="zh-CN" altLang="en-US" sz="2800" b="1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118391" y="511973"/>
            <a:ext cx="21852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课堂教学设计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7" name="AutoShape 4"/>
          <p:cNvSpPr/>
          <p:nvPr/>
        </p:nvSpPr>
        <p:spPr bwMode="auto">
          <a:xfrm>
            <a:off x="5688254" y="1265086"/>
            <a:ext cx="247177" cy="4901363"/>
          </a:xfrm>
          <a:prstGeom prst="leftBrace">
            <a:avLst>
              <a:gd name="adj1" fmla="val 108013"/>
              <a:gd name="adj2" fmla="val 50000"/>
            </a:avLst>
          </a:prstGeom>
          <a:noFill/>
          <a:ln w="15875">
            <a:solidFill>
              <a:schemeClr val="accent1"/>
            </a:solidFill>
            <a:rou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zh-CN" altLang="zh-CN">
              <a:solidFill>
                <a:schemeClr val="accent2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35431" y="1079813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教学理念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35431" y="163418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教材分析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35431" y="222039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学情分析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0363" y="2777968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教学目标分析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90363" y="334259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教学重难点分析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01162" y="3898409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教学方法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890363" y="4454227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教学过程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35431" y="502403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板书设计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927795" y="558130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教学反思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935431" y="604376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a typeface="思源黑体 CN Medium" panose="020B0600000000000000"/>
              </a:rPr>
              <a:t>教学评价</a:t>
            </a:r>
            <a:endParaRPr lang="zh-CN" altLang="en-US" sz="2400" b="1" dirty="0">
              <a:ea typeface="思源黑体 CN Medium" panose="020B0600000000000000"/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4506317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1"/>
          <p:cNvSpPr txBox="1"/>
          <p:nvPr/>
        </p:nvSpPr>
        <p:spPr>
          <a:xfrm>
            <a:off x="807703" y="3403204"/>
            <a:ext cx="524325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人对教学理念的基本看法和基本态度，是教育</a:t>
            </a:r>
            <a:r>
              <a:rPr lang="zh-CN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者开展</a:t>
            </a: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教学活动的理念。</a:t>
            </a:r>
            <a:endParaRPr lang="zh-CN" altLang="en-US" sz="2400" dirty="0">
              <a:solidFill>
                <a:schemeClr val="tx1">
                  <a:lumMod val="85000"/>
                  <a:lumOff val="1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教学理念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6997414" y="1832547"/>
            <a:ext cx="4194629" cy="419462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sp>
        <p:nvSpPr>
          <p:cNvPr id="14" name="矩形: 圆角 13"/>
          <p:cNvSpPr/>
          <p:nvPr/>
        </p:nvSpPr>
        <p:spPr>
          <a:xfrm>
            <a:off x="807703" y="2480701"/>
            <a:ext cx="3259800" cy="576000"/>
          </a:xfrm>
          <a:prstGeom prst="roundRect">
            <a:avLst>
              <a:gd name="adj" fmla="val 50000"/>
            </a:avLst>
          </a:prstGeom>
          <a:ln>
            <a:noFill/>
          </a:ln>
          <a:effectLst>
            <a:outerShdw blurRad="254000" dist="50800" dir="5400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ea"/>
                <a:sym typeface="思源黑体 CN Medium" panose="020B0600000000000000" pitchFamily="34" charset="-122"/>
              </a:rPr>
              <a:t>教学理念的内涵</a:t>
            </a:r>
            <a:endParaRPr lang="zh-CN" altLang="en-US" sz="2800" dirty="0">
              <a:solidFill>
                <a:schemeClr val="bg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pic>
        <p:nvPicPr>
          <p:cNvPr id="1028" name="Picture 4" descr="可爱的手绘教育理念免费矢量_站长素材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9" r="6592" b="6441"/>
          <a:stretch>
            <a:fillRect/>
          </a:stretch>
        </p:blipFill>
        <p:spPr bwMode="auto">
          <a:xfrm>
            <a:off x="6243145" y="2205074"/>
            <a:ext cx="3184635" cy="343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32986"/>
            <a:ext cx="5428832" cy="2415367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8391" y="511973"/>
            <a:ext cx="15183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accent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rPr>
              <a:t>教学理念</a:t>
            </a:r>
            <a:endParaRPr lang="zh-CN" altLang="en-US" sz="2600" dirty="0">
              <a:solidFill>
                <a:schemeClr val="accent1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sym typeface="思源黑体 CN Medium" panose="020B0600000000000000" pitchFamily="34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1331800" y="1491049"/>
            <a:ext cx="8085469" cy="2439268"/>
            <a:chOff x="1331800" y="1491049"/>
            <a:chExt cx="8085469" cy="2439268"/>
          </a:xfrm>
        </p:grpSpPr>
        <p:sp>
          <p:nvSpPr>
            <p:cNvPr id="16" name="文本框 15"/>
            <p:cNvSpPr txBox="1"/>
            <p:nvPr/>
          </p:nvSpPr>
          <p:spPr>
            <a:xfrm>
              <a:off x="3950122" y="2539922"/>
              <a:ext cx="5467147" cy="1005788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latin typeface="宋体" panose="02010600030101010101" pitchFamily="2" charset="-122"/>
                  <a:ea typeface="宋体" panose="02010600030101010101" pitchFamily="2" charset="-122"/>
                  <a:cs typeface="+mn-ea"/>
                </a:defRPr>
              </a:lvl1pPr>
            </a:lstStyle>
            <a:p>
              <a:pPr marL="342900" indent="-342900">
                <a:lnSpc>
                  <a:spcPct val="130000"/>
                </a:lnSpc>
                <a:buFont typeface="+mj-lt"/>
                <a:buAutoNum type="arabicPeriod"/>
              </a:pP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教师缺乏学习教学理念的动力与热情。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  <a:p>
              <a:pPr marL="342900" indent="-342900">
                <a:lnSpc>
                  <a:spcPct val="130000"/>
                </a:lnSpc>
                <a:buFont typeface="+mj-lt"/>
                <a:buAutoNum type="arabicPeriod"/>
              </a:pP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教师缺乏学习教学理念的能力。</a:t>
              </a:r>
              <a:endPara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1331800" y="1491049"/>
              <a:ext cx="2439268" cy="2439268"/>
              <a:chOff x="-2119675" y="1868947"/>
              <a:chExt cx="2484276" cy="2484276"/>
            </a:xfrm>
          </p:grpSpPr>
          <p:sp>
            <p:nvSpPr>
              <p:cNvPr id="4" name="椭圆 3"/>
              <p:cNvSpPr/>
              <p:nvPr/>
            </p:nvSpPr>
            <p:spPr>
              <a:xfrm>
                <a:off x="-2119675" y="1868947"/>
                <a:ext cx="2484276" cy="2484276"/>
              </a:xfrm>
              <a:prstGeom prst="ellipse">
                <a:avLst/>
              </a:prstGeom>
              <a:gradFill>
                <a:gsLst>
                  <a:gs pos="73000">
                    <a:srgbClr val="CB232D">
                      <a:lumMod val="5000"/>
                      <a:lumOff val="95000"/>
                      <a:alpha val="0"/>
                    </a:srgbClr>
                  </a:gs>
                  <a:gs pos="100000">
                    <a:schemeClr val="accent1">
                      <a:alpha val="22000"/>
                    </a:schemeClr>
                  </a:gs>
                </a:gsLst>
                <a:lin ang="0" scaled="0"/>
              </a:gradFill>
              <a:ln w="12700" cap="flat" cmpd="sng" algn="ctr">
                <a:gradFill>
                  <a:gsLst>
                    <a:gs pos="76000">
                      <a:srgbClr val="CB232D">
                        <a:lumMod val="5000"/>
                        <a:lumOff val="95000"/>
                        <a:alpha val="39000"/>
                      </a:srgbClr>
                    </a:gs>
                    <a:gs pos="100000">
                      <a:schemeClr val="accent1"/>
                    </a:gs>
                  </a:gsLst>
                  <a:lin ang="0" scaled="0"/>
                </a:gra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200" kern="0" dirty="0"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ea"/>
                  <a:sym typeface="思源黑体 CN Medium" panose="020B0600000000000000" pitchFamily="34" charset="-122"/>
                </a:endParaRPr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-1937317" y="2051305"/>
                <a:ext cx="2119562" cy="2119562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>
                <a:outerShdw blurRad="254000" dist="101600" dir="5400000" algn="ctr" rotWithShape="0">
                  <a:schemeClr val="accent1">
                    <a:lumMod val="75000"/>
                    <a:alpha val="23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zh-CN" altLang="en-US" sz="4400" dirty="0">
                    <a:ln w="19050">
                      <a:noFill/>
                    </a:ln>
                    <a:solidFill>
                      <a:schemeClr val="bg1"/>
                    </a:solidFill>
                    <a:latin typeface="思源黑体 CN Medium" panose="020B0600000000000000" pitchFamily="34" charset="-122"/>
                    <a:ea typeface="思源黑体 CN Medium" panose="020B0600000000000000" pitchFamily="34" charset="-122"/>
                    <a:sym typeface="思源黑体 CN Medium" panose="020B0600000000000000" pitchFamily="34" charset="-122"/>
                  </a:rPr>
                  <a:t>困境</a:t>
                </a:r>
                <a:endParaRPr lang="zh-CN" altLang="en-US" sz="44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endParaRPr>
              </a:p>
            </p:txBody>
          </p:sp>
        </p:grpSp>
      </p:grpSp>
      <p:grpSp>
        <p:nvGrpSpPr>
          <p:cNvPr id="15" name="组合 14"/>
          <p:cNvGrpSpPr/>
          <p:nvPr/>
        </p:nvGrpSpPr>
        <p:grpSpPr>
          <a:xfrm flipH="1">
            <a:off x="3112473" y="3815184"/>
            <a:ext cx="7912713" cy="2439268"/>
            <a:chOff x="1331800" y="3649657"/>
            <a:chExt cx="7912713" cy="2439268"/>
          </a:xfrm>
        </p:grpSpPr>
        <p:sp>
          <p:nvSpPr>
            <p:cNvPr id="6" name="文本框 5"/>
            <p:cNvSpPr txBox="1"/>
            <p:nvPr/>
          </p:nvSpPr>
          <p:spPr>
            <a:xfrm>
              <a:off x="3854118" y="4084979"/>
              <a:ext cx="5390395" cy="196605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  <a:defRPr>
                  <a:latin typeface="宋体" panose="02010600030101010101" pitchFamily="2" charset="-122"/>
                  <a:ea typeface="宋体" panose="02010600030101010101" pitchFamily="2" charset="-122"/>
                  <a:cs typeface="+mn-ea"/>
                </a:defRPr>
              </a:lvl1pPr>
            </a:lstStyle>
            <a:p>
              <a:pPr marL="342900" indent="-342900">
                <a:lnSpc>
                  <a:spcPct val="130000"/>
                </a:lnSpc>
                <a:buFont typeface="+mj-lt"/>
                <a:buAutoNum type="arabicPeriod"/>
              </a:pP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加强思想文化修养，提升发展动力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  <a:p>
              <a:pPr marL="342900" indent="-342900">
                <a:lnSpc>
                  <a:spcPct val="130000"/>
                </a:lnSpc>
                <a:buFont typeface="+mj-lt"/>
                <a:buAutoNum type="arabicPeriod"/>
              </a:pP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努力学习，提高自身的综合素质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  <a:p>
              <a:pPr marL="342900" indent="-342900">
                <a:lnSpc>
                  <a:spcPct val="130000"/>
                </a:lnSpc>
                <a:buFont typeface="+mj-lt"/>
                <a:buAutoNum type="arabicPeriod"/>
              </a:pPr>
              <a:r>
                <a:rPr lang="zh-CN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rPr>
                <a:t>拓展方法途径，增强理想信念教育的实效性</a:t>
              </a:r>
              <a:endParaRPr lang="en-US" altLang="zh-CN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  <a:sym typeface="思源黑体 CN Medium" panose="020B0600000000000000" pitchFamily="34" charset="-122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1331800" y="3649657"/>
              <a:ext cx="2439268" cy="2439268"/>
              <a:chOff x="-2119675" y="1868947"/>
              <a:chExt cx="2484276" cy="2484276"/>
            </a:xfrm>
          </p:grpSpPr>
          <p:sp>
            <p:nvSpPr>
              <p:cNvPr id="13" name="椭圆 12"/>
              <p:cNvSpPr/>
              <p:nvPr/>
            </p:nvSpPr>
            <p:spPr>
              <a:xfrm>
                <a:off x="-2119675" y="1868947"/>
                <a:ext cx="2484276" cy="2484276"/>
              </a:xfrm>
              <a:prstGeom prst="ellipse">
                <a:avLst/>
              </a:prstGeom>
              <a:gradFill>
                <a:gsLst>
                  <a:gs pos="73000">
                    <a:srgbClr val="CB232D">
                      <a:lumMod val="5000"/>
                      <a:lumOff val="95000"/>
                      <a:alpha val="0"/>
                    </a:srgbClr>
                  </a:gs>
                  <a:gs pos="100000">
                    <a:schemeClr val="accent1">
                      <a:alpha val="22000"/>
                    </a:schemeClr>
                  </a:gs>
                </a:gsLst>
                <a:lin ang="0" scaled="0"/>
              </a:gradFill>
              <a:ln w="12700" cap="flat" cmpd="sng" algn="ctr">
                <a:gradFill>
                  <a:gsLst>
                    <a:gs pos="76000">
                      <a:srgbClr val="CB232D">
                        <a:lumMod val="5000"/>
                        <a:lumOff val="95000"/>
                        <a:alpha val="39000"/>
                      </a:srgbClr>
                    </a:gs>
                    <a:gs pos="100000">
                      <a:schemeClr val="accent1"/>
                    </a:gs>
                  </a:gsLst>
                  <a:lin ang="0" scaled="0"/>
                </a:gra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200" kern="0" dirty="0"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cs typeface="+mn-ea"/>
                  <a:sym typeface="思源黑体 CN Medium" panose="020B0600000000000000" pitchFamily="34" charset="-122"/>
                </a:endParaRPr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-1937317" y="2051305"/>
                <a:ext cx="2119562" cy="2119562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>
                <a:outerShdw blurRad="254000" dist="101600" dir="5400000" algn="ctr" rotWithShape="0">
                  <a:schemeClr val="accent1">
                    <a:lumMod val="75000"/>
                    <a:alpha val="23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zh-CN" altLang="en-US" sz="3600" dirty="0">
                    <a:ln w="19050">
                      <a:noFill/>
                    </a:ln>
                    <a:solidFill>
                      <a:schemeClr val="bg1"/>
                    </a:solidFill>
                    <a:latin typeface="思源黑体 CN Medium" panose="020B0600000000000000" pitchFamily="34" charset="-122"/>
                    <a:ea typeface="思源黑体 CN Medium" panose="020B0600000000000000" pitchFamily="34" charset="-122"/>
                    <a:sym typeface="思源黑体 CN Medium" panose="020B0600000000000000" pitchFamily="34" charset="-122"/>
                  </a:rPr>
                  <a:t>方法</a:t>
                </a:r>
                <a:endParaRPr lang="zh-CN" altLang="en-US" sz="3600" dirty="0">
                  <a:ln w="19050">
                    <a:noFill/>
                  </a:ln>
                  <a:solidFill>
                    <a:schemeClr val="bg1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  <a:sym typeface="思源黑体 CN Medium" panose="020B0600000000000000" pitchFamily="34" charset="-122"/>
                </a:endParaRPr>
              </a:p>
            </p:txBody>
          </p:sp>
        </p:grpSp>
      </p:grpSp>
      <p:sp>
        <p:nvSpPr>
          <p:cNvPr id="8" name="文本框 7"/>
          <p:cNvSpPr txBox="1"/>
          <p:nvPr/>
        </p:nvSpPr>
        <p:spPr>
          <a:xfrm>
            <a:off x="5013435" y="1400808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ea typeface="思源黑体 CN Medium" panose="020B0600000000000000"/>
              </a:rPr>
              <a:t>教学压力大，任务重</a:t>
            </a:r>
            <a:endParaRPr lang="zh-CN" altLang="en-US" sz="2400" dirty="0">
              <a:ea typeface="思源黑体 CN Medium" panose="020B0600000000000000"/>
            </a:endParaRP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 rot="5400000">
            <a:off x="6313974" y="1992165"/>
            <a:ext cx="533400" cy="533400"/>
          </a:xfrm>
          <a:prstGeom prst="rightArrow">
            <a:avLst>
              <a:gd name="adj1" fmla="val 50000"/>
              <a:gd name="adj2" fmla="val 41667"/>
            </a:avLst>
          </a:prstGeom>
          <a:gradFill>
            <a:gsLst>
              <a:gs pos="0">
                <a:schemeClr val="bg1"/>
              </a:gs>
              <a:gs pos="100000">
                <a:schemeClr val="accent1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endParaRPr lang="zh-CN" altLang="zh-CN">
              <a:solidFill>
                <a:srgbClr val="9900CC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+mn-ea"/>
              <a:sym typeface="思源黑体 CN Medium" panose="020B0600000000000000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 animBg="1"/>
    </p:bldLst>
  </p:timing>
</p:sld>
</file>

<file path=ppt/tags/tag1.xml><?xml version="1.0" encoding="utf-8"?>
<p:tagLst xmlns:p="http://schemas.openxmlformats.org/presentationml/2006/main">
  <p:tag name="PA" val="v5.2.11"/>
</p:tagLst>
</file>

<file path=ppt/tags/tag10.xml><?xml version="1.0" encoding="utf-8"?>
<p:tagLst xmlns:p="http://schemas.openxmlformats.org/presentationml/2006/main">
  <p:tag name="PA" val="v5.2.11"/>
</p:tagLst>
</file>

<file path=ppt/tags/tag11.xml><?xml version="1.0" encoding="utf-8"?>
<p:tagLst xmlns:p="http://schemas.openxmlformats.org/presentationml/2006/main">
  <p:tag name="PA" val="v5.2.11"/>
</p:tagLst>
</file>

<file path=ppt/tags/tag12.xml><?xml version="1.0" encoding="utf-8"?>
<p:tagLst xmlns:p="http://schemas.openxmlformats.org/presentationml/2006/main">
  <p:tag name="PA" val="v5.2.11"/>
</p:tagLst>
</file>

<file path=ppt/tags/tag13.xml><?xml version="1.0" encoding="utf-8"?>
<p:tagLst xmlns:p="http://schemas.openxmlformats.org/presentationml/2006/main">
  <p:tag name="PA" val="v5.2.11"/>
</p:tagLst>
</file>

<file path=ppt/tags/tag14.xml><?xml version="1.0" encoding="utf-8"?>
<p:tagLst xmlns:p="http://schemas.openxmlformats.org/presentationml/2006/main">
  <p:tag name="PA" val="v5.2.11"/>
</p:tagLst>
</file>

<file path=ppt/tags/tag15.xml><?xml version="1.0" encoding="utf-8"?>
<p:tagLst xmlns:p="http://schemas.openxmlformats.org/presentationml/2006/main">
  <p:tag name="PA" val="v5.2.11"/>
</p:tagLst>
</file>

<file path=ppt/tags/tag16.xml><?xml version="1.0" encoding="utf-8"?>
<p:tagLst xmlns:p="http://schemas.openxmlformats.org/presentationml/2006/main">
  <p:tag name="PA" val="v5.2.11"/>
</p:tagLst>
</file>

<file path=ppt/tags/tag17.xml><?xml version="1.0" encoding="utf-8"?>
<p:tagLst xmlns:p="http://schemas.openxmlformats.org/presentationml/2006/main">
  <p:tag name="PA" val="v5.2.11"/>
</p:tagLst>
</file>

<file path=ppt/tags/tag18.xml><?xml version="1.0" encoding="utf-8"?>
<p:tagLst xmlns:p="http://schemas.openxmlformats.org/presentationml/2006/main">
  <p:tag name="PA" val="v5.2.11"/>
</p:tagLst>
</file>

<file path=ppt/tags/tag19.xml><?xml version="1.0" encoding="utf-8"?>
<p:tagLst xmlns:p="http://schemas.openxmlformats.org/presentationml/2006/main">
  <p:tag name="PA" val="v5.2.11"/>
</p:tagLst>
</file>

<file path=ppt/tags/tag2.xml><?xml version="1.0" encoding="utf-8"?>
<p:tagLst xmlns:p="http://schemas.openxmlformats.org/presentationml/2006/main">
  <p:tag name="PA" val="v5.2.11"/>
</p:tagLst>
</file>

<file path=ppt/tags/tag20.xml><?xml version="1.0" encoding="utf-8"?>
<p:tagLst xmlns:p="http://schemas.openxmlformats.org/presentationml/2006/main">
  <p:tag name="PA" val="v5.2.11"/>
</p:tagLst>
</file>

<file path=ppt/tags/tag21.xml><?xml version="1.0" encoding="utf-8"?>
<p:tagLst xmlns:p="http://schemas.openxmlformats.org/presentationml/2006/main">
  <p:tag name="PA" val="v5.2.11"/>
</p:tagLst>
</file>

<file path=ppt/tags/tag22.xml><?xml version="1.0" encoding="utf-8"?>
<p:tagLst xmlns:p="http://schemas.openxmlformats.org/presentationml/2006/main">
  <p:tag name="PA" val="v5.2.11"/>
</p:tagLst>
</file>

<file path=ppt/tags/tag23.xml><?xml version="1.0" encoding="utf-8"?>
<p:tagLst xmlns:p="http://schemas.openxmlformats.org/presentationml/2006/main">
  <p:tag name="PA" val="v5.2.11"/>
</p:tagLst>
</file>

<file path=ppt/tags/tag24.xml><?xml version="1.0" encoding="utf-8"?>
<p:tagLst xmlns:p="http://schemas.openxmlformats.org/presentationml/2006/main">
  <p:tag name="PA" val="v5.2.11"/>
</p:tagLst>
</file>

<file path=ppt/tags/tag25.xml><?xml version="1.0" encoding="utf-8"?>
<p:tagLst xmlns:p="http://schemas.openxmlformats.org/presentationml/2006/main">
  <p:tag name="PA" val="v5.2.11"/>
</p:tagLst>
</file>

<file path=ppt/tags/tag26.xml><?xml version="1.0" encoding="utf-8"?>
<p:tagLst xmlns:p="http://schemas.openxmlformats.org/presentationml/2006/main">
  <p:tag name="PA" val="v5.2.11"/>
</p:tagLst>
</file>

<file path=ppt/tags/tag27.xml><?xml version="1.0" encoding="utf-8"?>
<p:tagLst xmlns:p="http://schemas.openxmlformats.org/presentationml/2006/main">
  <p:tag name="PA" val="v5.2.11"/>
</p:tagLst>
</file>

<file path=ppt/tags/tag28.xml><?xml version="1.0" encoding="utf-8"?>
<p:tagLst xmlns:p="http://schemas.openxmlformats.org/presentationml/2006/main">
  <p:tag name="PA" val="v5.2.11"/>
</p:tagLst>
</file>

<file path=ppt/tags/tag29.xml><?xml version="1.0" encoding="utf-8"?>
<p:tagLst xmlns:p="http://schemas.openxmlformats.org/presentationml/2006/main">
  <p:tag name="PA" val="v5.2.11"/>
</p:tagLst>
</file>

<file path=ppt/tags/tag3.xml><?xml version="1.0" encoding="utf-8"?>
<p:tagLst xmlns:p="http://schemas.openxmlformats.org/presentationml/2006/main">
  <p:tag name="PA" val="v5.2.11"/>
</p:tagLst>
</file>

<file path=ppt/tags/tag30.xml><?xml version="1.0" encoding="utf-8"?>
<p:tagLst xmlns:p="http://schemas.openxmlformats.org/presentationml/2006/main">
  <p:tag name="PA" val="v5.2.11"/>
</p:tagLst>
</file>

<file path=ppt/tags/tag31.xml><?xml version="1.0" encoding="utf-8"?>
<p:tagLst xmlns:p="http://schemas.openxmlformats.org/presentationml/2006/main">
  <p:tag name="PA" val="v5.2.11"/>
</p:tagLst>
</file>

<file path=ppt/tags/tag32.xml><?xml version="1.0" encoding="utf-8"?>
<p:tagLst xmlns:p="http://schemas.openxmlformats.org/presentationml/2006/main">
  <p:tag name="PA" val="v5.2.11"/>
</p:tagLst>
</file>

<file path=ppt/tags/tag33.xml><?xml version="1.0" encoding="utf-8"?>
<p:tagLst xmlns:p="http://schemas.openxmlformats.org/presentationml/2006/main">
  <p:tag name="PA" val="v5.2.11"/>
</p:tagLst>
</file>

<file path=ppt/tags/tag34.xml><?xml version="1.0" encoding="utf-8"?>
<p:tagLst xmlns:p="http://schemas.openxmlformats.org/presentationml/2006/main">
  <p:tag name="commondata" val="eyJoZGlkIjoiM2ZiZTdiYWMwZWZkYWE4YWJkZDU5ODljOGMxZmJmZGUifQ=="/>
</p:tagLst>
</file>

<file path=ppt/tags/tag4.xml><?xml version="1.0" encoding="utf-8"?>
<p:tagLst xmlns:p="http://schemas.openxmlformats.org/presentationml/2006/main">
  <p:tag name="PA" val="v5.2.11"/>
</p:tagLst>
</file>

<file path=ppt/tags/tag5.xml><?xml version="1.0" encoding="utf-8"?>
<p:tagLst xmlns:p="http://schemas.openxmlformats.org/presentationml/2006/main">
  <p:tag name="PA" val="v5.2.11"/>
</p:tagLst>
</file>

<file path=ppt/tags/tag6.xml><?xml version="1.0" encoding="utf-8"?>
<p:tagLst xmlns:p="http://schemas.openxmlformats.org/presentationml/2006/main">
  <p:tag name="PA" val="v5.2.11"/>
</p:tagLst>
</file>

<file path=ppt/tags/tag7.xml><?xml version="1.0" encoding="utf-8"?>
<p:tagLst xmlns:p="http://schemas.openxmlformats.org/presentationml/2006/main">
  <p:tag name="PA" val="v5.2.11"/>
</p:tagLst>
</file>

<file path=ppt/tags/tag8.xml><?xml version="1.0" encoding="utf-8"?>
<p:tagLst xmlns:p="http://schemas.openxmlformats.org/presentationml/2006/main">
  <p:tag name="PA" val="v5.2.11"/>
</p:tagLst>
</file>

<file path=ppt/tags/tag9.xml><?xml version="1.0" encoding="utf-8"?>
<p:tagLst xmlns:p="http://schemas.openxmlformats.org/presentationml/2006/main">
  <p:tag name="PA" val="v5.2.11"/>
</p:tagLst>
</file>

<file path=ppt/theme/theme1.xml><?xml version="1.0" encoding="utf-8"?>
<a:theme xmlns:a="http://schemas.openxmlformats.org/drawingml/2006/main" name="Office 主题​​">
  <a:themeElements>
    <a:clrScheme name="自定义 20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82CA8"/>
      </a:accent1>
      <a:accent2>
        <a:srgbClr val="082CA8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5106</Words>
  <Application>WPS 演示</Application>
  <PresentationFormat>宽屏</PresentationFormat>
  <Paragraphs>856</Paragraphs>
  <Slides>43</Slides>
  <Notes>65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60" baseType="lpstr">
      <vt:lpstr>Arial</vt:lpstr>
      <vt:lpstr>宋体</vt:lpstr>
      <vt:lpstr>Wingdings</vt:lpstr>
      <vt:lpstr>思源黑体 CN Medium</vt:lpstr>
      <vt:lpstr>Aa厚底黑</vt:lpstr>
      <vt:lpstr>黑体</vt:lpstr>
      <vt:lpstr>思源黑体旧字形 Light</vt:lpstr>
      <vt:lpstr>汉仪松阳体 W</vt:lpstr>
      <vt:lpstr>思源黑体 CN Medium</vt:lpstr>
      <vt:lpstr>微软雅黑</vt:lpstr>
      <vt:lpstr>Arial Unicode MS</vt:lpstr>
      <vt:lpstr>等线</vt:lpstr>
      <vt:lpstr>OPPOSans M</vt:lpstr>
      <vt:lpstr>阿里巴巴普惠体 B</vt:lpstr>
      <vt:lpstr>隶书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user</cp:lastModifiedBy>
  <cp:revision>118</cp:revision>
  <dcterms:created xsi:type="dcterms:W3CDTF">2023-07-23T15:26:00Z</dcterms:created>
  <dcterms:modified xsi:type="dcterms:W3CDTF">2023-11-22T00:48:41Z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6E05F3D73758406F83F17415937726EC_13</vt:lpwstr>
  </property>
  <property fmtid="{D5CDD505-2E9C-101B-9397-08002B2CF9AE}" pid="3" name="KSOProductBuildVer">
    <vt:lpwstr>2052-12.1.0.15712</vt:lpwstr>
  </property>
</Properties>
</file>